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0" r:id="rId1"/>
  </p:sldMasterIdLst>
  <p:notesMasterIdLst>
    <p:notesMasterId r:id="rId20"/>
  </p:notesMasterIdLst>
  <p:handoutMasterIdLst>
    <p:handoutMasterId r:id="rId21"/>
  </p:handoutMasterIdLst>
  <p:sldIdLst>
    <p:sldId id="256" r:id="rId2"/>
    <p:sldId id="356" r:id="rId3"/>
    <p:sldId id="404" r:id="rId4"/>
    <p:sldId id="354" r:id="rId5"/>
    <p:sldId id="392" r:id="rId6"/>
    <p:sldId id="401" r:id="rId7"/>
    <p:sldId id="403" r:id="rId8"/>
    <p:sldId id="390" r:id="rId9"/>
    <p:sldId id="399" r:id="rId10"/>
    <p:sldId id="391" r:id="rId11"/>
    <p:sldId id="385" r:id="rId12"/>
    <p:sldId id="357" r:id="rId13"/>
    <p:sldId id="402" r:id="rId14"/>
    <p:sldId id="365" r:id="rId15"/>
    <p:sldId id="268" r:id="rId16"/>
    <p:sldId id="329" r:id="rId17"/>
    <p:sldId id="393" r:id="rId18"/>
    <p:sldId id="319" r:id="rId19"/>
  </p:sldIdLst>
  <p:sldSz cx="6858000" cy="9144000" type="letter"/>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75D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8" autoAdjust="0"/>
    <p:restoredTop sz="87292" autoAdjust="0"/>
  </p:normalViewPr>
  <p:slideViewPr>
    <p:cSldViewPr>
      <p:cViewPr varScale="1">
        <p:scale>
          <a:sx n="57" d="100"/>
          <a:sy n="57" d="100"/>
        </p:scale>
        <p:origin x="2026" y="82"/>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54" y="-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4BF56D0-FEC5-4651-ABFB-868E0165A1D0}" type="datetimeFigureOut">
              <a:rPr lang="en-US" smtClean="0"/>
              <a:t>10/9/2017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0654E48-3AB3-4666-A4E4-3014FA351BAC}" type="slidenum">
              <a:rPr lang="en-US" smtClean="0"/>
              <a:t>‹#›</a:t>
            </a:fld>
            <a:endParaRPr lang="en-US"/>
          </a:p>
        </p:txBody>
      </p:sp>
    </p:spTree>
    <p:extLst>
      <p:ext uri="{BB962C8B-B14F-4D97-AF65-F5344CB8AC3E}">
        <p14:creationId xmlns:p14="http://schemas.microsoft.com/office/powerpoint/2010/main" val="15031229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a:defRPr sz="1200"/>
            </a:lvl1pPr>
          </a:lstStyle>
          <a:p>
            <a:fld id="{E440C4E8-D4B8-458E-A2F0-2185879D6498}" type="datetimeFigureOut">
              <a:rPr lang="en-US" smtClean="0"/>
              <a:t>10/9/2017</a:t>
            </a:fld>
            <a:endParaRPr lang="en-US" dirty="0"/>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6426"/>
            <a:ext cx="560832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2763035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7100" y="696913"/>
            <a:ext cx="2616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675"/>
            <a:ext cx="3037840" cy="465138"/>
          </a:xfrm>
          <a:prstGeom prst="rect">
            <a:avLst/>
          </a:prstGeom>
        </p:spPr>
        <p:txBody>
          <a:bodyPr/>
          <a:lstStyle/>
          <a:p>
            <a:fld id="{91EC70EA-7815-4EA9-ADA0-B0038E73E96D}" type="slidenum">
              <a:rPr lang="en-US" smtClean="0"/>
              <a:t>1</a:t>
            </a:fld>
            <a:endParaRPr lang="en-US" dirty="0"/>
          </a:p>
        </p:txBody>
      </p:sp>
    </p:spTree>
    <p:extLst>
      <p:ext uri="{BB962C8B-B14F-4D97-AF65-F5344CB8AC3E}">
        <p14:creationId xmlns:p14="http://schemas.microsoft.com/office/powerpoint/2010/main" val="368580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599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1416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089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7100" y="696913"/>
            <a:ext cx="2616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675"/>
            <a:ext cx="3037840" cy="465138"/>
          </a:xfrm>
          <a:prstGeom prst="rect">
            <a:avLst/>
          </a:prstGeom>
        </p:spPr>
        <p:txBody>
          <a:bodyPr/>
          <a:lstStyle/>
          <a:p>
            <a:fld id="{91EC70EA-7815-4EA9-ADA0-B0038E73E96D}" type="slidenum">
              <a:rPr lang="en-US" smtClean="0"/>
              <a:t>15</a:t>
            </a:fld>
            <a:endParaRPr lang="en-US" dirty="0"/>
          </a:p>
        </p:txBody>
      </p:sp>
    </p:spTree>
    <p:extLst>
      <p:ext uri="{BB962C8B-B14F-4D97-AF65-F5344CB8AC3E}">
        <p14:creationId xmlns:p14="http://schemas.microsoft.com/office/powerpoint/2010/main" val="362403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384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80"/>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22" indent="0" algn="ctr">
              <a:buNone/>
              <a:defRPr>
                <a:solidFill>
                  <a:schemeClr val="tx1">
                    <a:tint val="75000"/>
                  </a:schemeClr>
                </a:solidFill>
              </a:defRPr>
            </a:lvl2pPr>
            <a:lvl3pPr marL="914444" indent="0" algn="ctr">
              <a:buNone/>
              <a:defRPr>
                <a:solidFill>
                  <a:schemeClr val="tx1">
                    <a:tint val="75000"/>
                  </a:schemeClr>
                </a:solidFill>
              </a:defRPr>
            </a:lvl3pPr>
            <a:lvl4pPr marL="1371664" indent="0" algn="ctr">
              <a:buNone/>
              <a:defRPr>
                <a:solidFill>
                  <a:schemeClr val="tx1">
                    <a:tint val="75000"/>
                  </a:schemeClr>
                </a:solidFill>
              </a:defRPr>
            </a:lvl4pPr>
            <a:lvl5pPr marL="1828885" indent="0" algn="ctr">
              <a:buNone/>
              <a:defRPr>
                <a:solidFill>
                  <a:schemeClr val="tx1">
                    <a:tint val="75000"/>
                  </a:schemeClr>
                </a:solidFill>
              </a:defRPr>
            </a:lvl5pPr>
            <a:lvl6pPr marL="2286107" indent="0" algn="ctr">
              <a:buNone/>
              <a:defRPr>
                <a:solidFill>
                  <a:schemeClr val="tx1">
                    <a:tint val="75000"/>
                  </a:schemeClr>
                </a:solidFill>
              </a:defRPr>
            </a:lvl6pPr>
            <a:lvl7pPr marL="2743329" indent="0" algn="ctr">
              <a:buNone/>
              <a:defRPr>
                <a:solidFill>
                  <a:schemeClr val="tx1">
                    <a:tint val="75000"/>
                  </a:schemeClr>
                </a:solidFill>
              </a:defRPr>
            </a:lvl7pPr>
            <a:lvl8pPr marL="3200551" indent="0" algn="ctr">
              <a:buNone/>
              <a:defRPr>
                <a:solidFill>
                  <a:schemeClr val="tx1">
                    <a:tint val="75000"/>
                  </a:schemeClr>
                </a:solidFill>
              </a:defRPr>
            </a:lvl8pPr>
            <a:lvl9pPr marL="36577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217412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185079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82"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18731158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12352471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9"/>
            <a:ext cx="5829300" cy="2000249"/>
          </a:xfrm>
        </p:spPr>
        <p:txBody>
          <a:bodyPr anchor="b"/>
          <a:lstStyle>
            <a:lvl1pPr marL="0" indent="0">
              <a:buNone/>
              <a:defRPr sz="2000">
                <a:solidFill>
                  <a:schemeClr val="tx1">
                    <a:tint val="75000"/>
                  </a:schemeClr>
                </a:solidFill>
              </a:defRPr>
            </a:lvl1pPr>
            <a:lvl2pPr marL="457222" indent="0">
              <a:buNone/>
              <a:defRPr sz="1800">
                <a:solidFill>
                  <a:schemeClr val="tx1">
                    <a:tint val="75000"/>
                  </a:schemeClr>
                </a:solidFill>
              </a:defRPr>
            </a:lvl2pPr>
            <a:lvl3pPr marL="914444" indent="0">
              <a:buNone/>
              <a:defRPr sz="1600">
                <a:solidFill>
                  <a:schemeClr val="tx1">
                    <a:tint val="75000"/>
                  </a:schemeClr>
                </a:solidFill>
              </a:defRPr>
            </a:lvl3pPr>
            <a:lvl4pPr marL="1371664" indent="0">
              <a:buNone/>
              <a:defRPr sz="1400">
                <a:solidFill>
                  <a:schemeClr val="tx1">
                    <a:tint val="75000"/>
                  </a:schemeClr>
                </a:solidFill>
              </a:defRPr>
            </a:lvl4pPr>
            <a:lvl5pPr marL="1828885" indent="0">
              <a:buNone/>
              <a:defRPr sz="1400">
                <a:solidFill>
                  <a:schemeClr val="tx1">
                    <a:tint val="75000"/>
                  </a:schemeClr>
                </a:solidFill>
              </a:defRPr>
            </a:lvl5pPr>
            <a:lvl6pPr marL="2286107" indent="0">
              <a:buNone/>
              <a:defRPr sz="1400">
                <a:solidFill>
                  <a:schemeClr val="tx1">
                    <a:tint val="75000"/>
                  </a:schemeClr>
                </a:solidFill>
              </a:defRPr>
            </a:lvl6pPr>
            <a:lvl7pPr marL="2743329" indent="0">
              <a:buNone/>
              <a:defRPr sz="1400">
                <a:solidFill>
                  <a:schemeClr val="tx1">
                    <a:tint val="75000"/>
                  </a:schemeClr>
                </a:solidFill>
              </a:defRPr>
            </a:lvl7pPr>
            <a:lvl8pPr marL="3200551" indent="0">
              <a:buNone/>
              <a:defRPr sz="1400">
                <a:solidFill>
                  <a:schemeClr val="tx1">
                    <a:tint val="75000"/>
                  </a:schemeClr>
                </a:solidFill>
              </a:defRPr>
            </a:lvl8pPr>
            <a:lvl9pPr marL="365777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1251825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9" y="2844804"/>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4" y="2844804"/>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132876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22" indent="0">
              <a:buNone/>
              <a:defRPr sz="2000" b="1"/>
            </a:lvl2pPr>
            <a:lvl3pPr marL="914444" indent="0">
              <a:buNone/>
              <a:defRPr sz="1800" b="1"/>
            </a:lvl3pPr>
            <a:lvl4pPr marL="1371664" indent="0">
              <a:buNone/>
              <a:defRPr sz="1600" b="1"/>
            </a:lvl4pPr>
            <a:lvl5pPr marL="1828885" indent="0">
              <a:buNone/>
              <a:defRPr sz="1600" b="1"/>
            </a:lvl5pPr>
            <a:lvl6pPr marL="2286107" indent="0">
              <a:buNone/>
              <a:defRPr sz="1600" b="1"/>
            </a:lvl6pPr>
            <a:lvl7pPr marL="2743329" indent="0">
              <a:buNone/>
              <a:defRPr sz="1600" b="1"/>
            </a:lvl7pPr>
            <a:lvl8pPr marL="3200551" indent="0">
              <a:buNone/>
              <a:defRPr sz="1600" b="1"/>
            </a:lvl8pPr>
            <a:lvl9pPr marL="36577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7" y="2046817"/>
            <a:ext cx="3031331" cy="853016"/>
          </a:xfrm>
        </p:spPr>
        <p:txBody>
          <a:bodyPr anchor="b"/>
          <a:lstStyle>
            <a:lvl1pPr marL="0" indent="0">
              <a:buNone/>
              <a:defRPr sz="2400" b="1"/>
            </a:lvl1pPr>
            <a:lvl2pPr marL="457222" indent="0">
              <a:buNone/>
              <a:defRPr sz="2000" b="1"/>
            </a:lvl2pPr>
            <a:lvl3pPr marL="914444" indent="0">
              <a:buNone/>
              <a:defRPr sz="1800" b="1"/>
            </a:lvl3pPr>
            <a:lvl4pPr marL="1371664" indent="0">
              <a:buNone/>
              <a:defRPr sz="1600" b="1"/>
            </a:lvl4pPr>
            <a:lvl5pPr marL="1828885" indent="0">
              <a:buNone/>
              <a:defRPr sz="1600" b="1"/>
            </a:lvl5pPr>
            <a:lvl6pPr marL="2286107" indent="0">
              <a:buNone/>
              <a:defRPr sz="1600" b="1"/>
            </a:lvl6pPr>
            <a:lvl7pPr marL="2743329" indent="0">
              <a:buNone/>
              <a:defRPr sz="1600" b="1"/>
            </a:lvl7pPr>
            <a:lvl8pPr marL="3200551" indent="0">
              <a:buNone/>
              <a:defRPr sz="1600" b="1"/>
            </a:lvl8pPr>
            <a:lvl9pPr marL="36577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7"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1902959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3030958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280459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8"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95" y="364078"/>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8" y="1913478"/>
            <a:ext cx="2256235" cy="6254751"/>
          </a:xfrm>
        </p:spPr>
        <p:txBody>
          <a:bodyPr/>
          <a:lstStyle>
            <a:lvl1pPr marL="0" indent="0">
              <a:buNone/>
              <a:defRPr sz="1400"/>
            </a:lvl1pPr>
            <a:lvl2pPr marL="457222" indent="0">
              <a:buNone/>
              <a:defRPr sz="1200"/>
            </a:lvl2pPr>
            <a:lvl3pPr marL="914444" indent="0">
              <a:buNone/>
              <a:defRPr sz="1000"/>
            </a:lvl3pPr>
            <a:lvl4pPr marL="1371664" indent="0">
              <a:buNone/>
              <a:defRPr sz="900"/>
            </a:lvl4pPr>
            <a:lvl5pPr marL="1828885" indent="0">
              <a:buNone/>
              <a:defRPr sz="900"/>
            </a:lvl5pPr>
            <a:lvl6pPr marL="2286107" indent="0">
              <a:buNone/>
              <a:defRPr sz="900"/>
            </a:lvl6pPr>
            <a:lvl7pPr marL="2743329" indent="0">
              <a:buNone/>
              <a:defRPr sz="900"/>
            </a:lvl7pPr>
            <a:lvl8pPr marL="3200551" indent="0">
              <a:buNone/>
              <a:defRPr sz="900"/>
            </a:lvl8pPr>
            <a:lvl9pPr marL="3657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38157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4"/>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22" indent="0">
              <a:buNone/>
              <a:defRPr sz="2800"/>
            </a:lvl2pPr>
            <a:lvl3pPr marL="914444" indent="0">
              <a:buNone/>
              <a:defRPr sz="2400"/>
            </a:lvl3pPr>
            <a:lvl4pPr marL="1371664" indent="0">
              <a:buNone/>
              <a:defRPr sz="2000"/>
            </a:lvl4pPr>
            <a:lvl5pPr marL="1828885" indent="0">
              <a:buNone/>
              <a:defRPr sz="2000"/>
            </a:lvl5pPr>
            <a:lvl6pPr marL="2286107" indent="0">
              <a:buNone/>
              <a:defRPr sz="2000"/>
            </a:lvl6pPr>
            <a:lvl7pPr marL="2743329" indent="0">
              <a:buNone/>
              <a:defRPr sz="2000"/>
            </a:lvl7pPr>
            <a:lvl8pPr marL="3200551" indent="0">
              <a:buNone/>
              <a:defRPr sz="2000"/>
            </a:lvl8pPr>
            <a:lvl9pPr marL="3657771" indent="0">
              <a:buNone/>
              <a:defRPr sz="2000"/>
            </a:lvl9pPr>
          </a:lstStyle>
          <a:p>
            <a:endParaRPr lang="en-US" dirty="0"/>
          </a:p>
        </p:txBody>
      </p:sp>
      <p:sp>
        <p:nvSpPr>
          <p:cNvPr id="4" name="Text Placeholder 3"/>
          <p:cNvSpPr>
            <a:spLocks noGrp="1"/>
          </p:cNvSpPr>
          <p:nvPr>
            <p:ph type="body" sz="half" idx="2"/>
          </p:nvPr>
        </p:nvSpPr>
        <p:spPr>
          <a:xfrm>
            <a:off x="1344216" y="7156455"/>
            <a:ext cx="4114800" cy="1073149"/>
          </a:xfrm>
        </p:spPr>
        <p:txBody>
          <a:bodyPr/>
          <a:lstStyle>
            <a:lvl1pPr marL="0" indent="0">
              <a:buNone/>
              <a:defRPr sz="1400"/>
            </a:lvl1pPr>
            <a:lvl2pPr marL="457222" indent="0">
              <a:buNone/>
              <a:defRPr sz="1200"/>
            </a:lvl2pPr>
            <a:lvl3pPr marL="914444" indent="0">
              <a:buNone/>
              <a:defRPr sz="1000"/>
            </a:lvl3pPr>
            <a:lvl4pPr marL="1371664" indent="0">
              <a:buNone/>
              <a:defRPr sz="900"/>
            </a:lvl4pPr>
            <a:lvl5pPr marL="1828885" indent="0">
              <a:buNone/>
              <a:defRPr sz="900"/>
            </a:lvl5pPr>
            <a:lvl6pPr marL="2286107" indent="0">
              <a:buNone/>
              <a:defRPr sz="900"/>
            </a:lvl6pPr>
            <a:lvl7pPr marL="2743329" indent="0">
              <a:buNone/>
              <a:defRPr sz="900"/>
            </a:lvl7pPr>
            <a:lvl8pPr marL="3200551" indent="0">
              <a:buNone/>
              <a:defRPr sz="900"/>
            </a:lvl8pPr>
            <a:lvl9pPr marL="3657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EFD40-1DD0-4D0C-8F81-46ACA38B5417}" type="datetimeFigureOut">
              <a:rPr lang="en-US" smtClean="0"/>
              <a:t>10/9/2017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043422-34AC-496E-A283-DCA5C0D3C170}" type="slidenum">
              <a:rPr lang="en-US" smtClean="0"/>
              <a:t>‹#›</a:t>
            </a:fld>
            <a:endParaRPr lang="en-US" dirty="0"/>
          </a:p>
        </p:txBody>
      </p:sp>
    </p:spTree>
    <p:extLst>
      <p:ext uri="{BB962C8B-B14F-4D97-AF65-F5344CB8AC3E}">
        <p14:creationId xmlns:p14="http://schemas.microsoft.com/office/powerpoint/2010/main" val="428901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13"/>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45"/>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098EFD40-1DD0-4D0C-8F81-46ACA38B5417}" type="datetimeFigureOut">
              <a:rPr lang="en-US" smtClean="0"/>
              <a:t>10/9/2017</a:t>
            </a:fld>
            <a:endParaRPr lang="en-US" dirty="0"/>
          </a:p>
        </p:txBody>
      </p:sp>
      <p:sp>
        <p:nvSpPr>
          <p:cNvPr id="5" name="Footer Placeholder 4"/>
          <p:cNvSpPr>
            <a:spLocks noGrp="1"/>
          </p:cNvSpPr>
          <p:nvPr>
            <p:ph type="ftr" sz="quarter" idx="3"/>
          </p:nvPr>
        </p:nvSpPr>
        <p:spPr>
          <a:xfrm>
            <a:off x="2343150" y="8475145"/>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45"/>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5043422-34AC-496E-A283-DCA5C0D3C170}" type="slidenum">
              <a:rPr lang="en-US" smtClean="0"/>
              <a:t>‹#›</a:t>
            </a:fld>
            <a:endParaRPr lang="en-US" dirty="0"/>
          </a:p>
        </p:txBody>
      </p:sp>
    </p:spTree>
    <p:extLst>
      <p:ext uri="{BB962C8B-B14F-4D97-AF65-F5344CB8AC3E}">
        <p14:creationId xmlns:p14="http://schemas.microsoft.com/office/powerpoint/2010/main" val="18713940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44"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4" indent="-285764" algn="l" defTabSz="91444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54" indent="-228610" algn="l" defTabSz="91444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75" indent="-228610" algn="l" defTabSz="91444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97" indent="-228610" algn="l" defTabSz="91444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18" indent="-228610" algn="l" defTabSz="9144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39" indent="-228610" algn="l" defTabSz="9144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61" indent="-228610" algn="l" defTabSz="9144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82" indent="-228610" algn="l" defTabSz="9144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4" rtl="0" eaLnBrk="1" latinLnBrk="0" hangingPunct="1">
        <a:defRPr sz="1800" kern="1200">
          <a:solidFill>
            <a:schemeClr val="tx1"/>
          </a:solidFill>
          <a:latin typeface="+mn-lt"/>
          <a:ea typeface="+mn-ea"/>
          <a:cs typeface="+mn-cs"/>
        </a:defRPr>
      </a:lvl1pPr>
      <a:lvl2pPr marL="457222" algn="l" defTabSz="914444" rtl="0" eaLnBrk="1" latinLnBrk="0" hangingPunct="1">
        <a:defRPr sz="1800" kern="1200">
          <a:solidFill>
            <a:schemeClr val="tx1"/>
          </a:solidFill>
          <a:latin typeface="+mn-lt"/>
          <a:ea typeface="+mn-ea"/>
          <a:cs typeface="+mn-cs"/>
        </a:defRPr>
      </a:lvl2pPr>
      <a:lvl3pPr marL="914444" algn="l" defTabSz="914444" rtl="0" eaLnBrk="1" latinLnBrk="0" hangingPunct="1">
        <a:defRPr sz="1800" kern="1200">
          <a:solidFill>
            <a:schemeClr val="tx1"/>
          </a:solidFill>
          <a:latin typeface="+mn-lt"/>
          <a:ea typeface="+mn-ea"/>
          <a:cs typeface="+mn-cs"/>
        </a:defRPr>
      </a:lvl3pPr>
      <a:lvl4pPr marL="1371664" algn="l" defTabSz="914444" rtl="0" eaLnBrk="1" latinLnBrk="0" hangingPunct="1">
        <a:defRPr sz="1800" kern="1200">
          <a:solidFill>
            <a:schemeClr val="tx1"/>
          </a:solidFill>
          <a:latin typeface="+mn-lt"/>
          <a:ea typeface="+mn-ea"/>
          <a:cs typeface="+mn-cs"/>
        </a:defRPr>
      </a:lvl4pPr>
      <a:lvl5pPr marL="1828885" algn="l" defTabSz="914444" rtl="0" eaLnBrk="1" latinLnBrk="0" hangingPunct="1">
        <a:defRPr sz="1800" kern="1200">
          <a:solidFill>
            <a:schemeClr val="tx1"/>
          </a:solidFill>
          <a:latin typeface="+mn-lt"/>
          <a:ea typeface="+mn-ea"/>
          <a:cs typeface="+mn-cs"/>
        </a:defRPr>
      </a:lvl5pPr>
      <a:lvl6pPr marL="2286107" algn="l" defTabSz="914444" rtl="0" eaLnBrk="1" latinLnBrk="0" hangingPunct="1">
        <a:defRPr sz="1800" kern="1200">
          <a:solidFill>
            <a:schemeClr val="tx1"/>
          </a:solidFill>
          <a:latin typeface="+mn-lt"/>
          <a:ea typeface="+mn-ea"/>
          <a:cs typeface="+mn-cs"/>
        </a:defRPr>
      </a:lvl6pPr>
      <a:lvl7pPr marL="2743329" algn="l" defTabSz="914444" rtl="0" eaLnBrk="1" latinLnBrk="0" hangingPunct="1">
        <a:defRPr sz="1800" kern="1200">
          <a:solidFill>
            <a:schemeClr val="tx1"/>
          </a:solidFill>
          <a:latin typeface="+mn-lt"/>
          <a:ea typeface="+mn-ea"/>
          <a:cs typeface="+mn-cs"/>
        </a:defRPr>
      </a:lvl7pPr>
      <a:lvl8pPr marL="3200551" algn="l" defTabSz="914444" rtl="0" eaLnBrk="1" latinLnBrk="0" hangingPunct="1">
        <a:defRPr sz="1800" kern="1200">
          <a:solidFill>
            <a:schemeClr val="tx1"/>
          </a:solidFill>
          <a:latin typeface="+mn-lt"/>
          <a:ea typeface="+mn-ea"/>
          <a:cs typeface="+mn-cs"/>
        </a:defRPr>
      </a:lvl8pPr>
      <a:lvl9pPr marL="3657771" algn="l" defTabSz="9144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Word_Document1.docx"/></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hyperlink" Target="mailto:smcallister3@hotmail.com" TargetMode="External"/><Relationship Id="rId2" Type="http://schemas.openxmlformats.org/officeDocument/2006/relationships/hyperlink" Target="mailto:beo6475@yahoo.co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ommunity.elca.org/page.redir?target=https://www.youtube.com/watch?v%3dMJqvvzfKY0I&amp;srcid=128563&amp;srctid=1&amp;erid=27960798&amp;trid=9d681036-cae9-4cc3-9ca2-75b43e797cd2"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hyperlink" Target="https://www.youtube.com/watch?v=tJ7F2FITF-Q" TargetMode="External"/><Relationship Id="rId5" Type="http://schemas.openxmlformats.org/officeDocument/2006/relationships/hyperlink" Target="https://community.elca.org/page.redir?target=https://www.lwfassembly.org/en&amp;srcid=128563&amp;srctid=1&amp;erid=27960798&amp;trid=9d681036-cae9-4cc3-9ca2-75b43e797cd2" TargetMode="External"/><Relationship Id="rId4" Type="http://schemas.openxmlformats.org/officeDocument/2006/relationships/hyperlink" Target="https://community.elca.org/page.redir?target=http://blogs.elca.org/disasterresponse/nepal-earthquake-2-years-later/&amp;srcid=128563&amp;srctid=1&amp;erid=27960798&amp;trid=9d681036-cae9-4cc3-9ca2-75b43e797cd2"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www.bethlehemtc.or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8" Type="http://schemas.openxmlformats.org/officeDocument/2006/relationships/hyperlink" Target="mailto:secretary.council@bethlehemtc.org" TargetMode="External"/><Relationship Id="rId13" Type="http://schemas.openxmlformats.org/officeDocument/2006/relationships/hyperlink" Target="mailto:fellowship.committee@bethlehemtc.org" TargetMode="External"/><Relationship Id="rId18" Type="http://schemas.openxmlformats.org/officeDocument/2006/relationships/hyperlink" Target="mailto:stewardship.committee@bethlehemtc.org" TargetMode="External"/><Relationship Id="rId3" Type="http://schemas.openxmlformats.org/officeDocument/2006/relationships/hyperlink" Target="mailto:diane.mcwethy@bethlehemtc.org" TargetMode="External"/><Relationship Id="rId7" Type="http://schemas.openxmlformats.org/officeDocument/2006/relationships/hyperlink" Target="mailto:vicepresident.council@bethlehemtc.org" TargetMode="External"/><Relationship Id="rId12" Type="http://schemas.openxmlformats.org/officeDocument/2006/relationships/hyperlink" Target="mailto:evangelism@bethlehemtc.org" TargetMode="External"/><Relationship Id="rId17" Type="http://schemas.openxmlformats.org/officeDocument/2006/relationships/hyperlink" Target="mailto:socialministry.committee@bethlehemtc.org" TargetMode="External"/><Relationship Id="rId2" Type="http://schemas.openxmlformats.org/officeDocument/2006/relationships/hyperlink" Target="mailto:paul.busekist@bethlehemtc.org" TargetMode="External"/><Relationship Id="rId16" Type="http://schemas.openxmlformats.org/officeDocument/2006/relationships/hyperlink" Target="mailto:property.committee@bethlehemtc.org" TargetMode="External"/><Relationship Id="rId20" Type="http://schemas.openxmlformats.org/officeDocument/2006/relationships/hyperlink" Target="mailto:youth.committee@bethlehemtc.org" TargetMode="External"/><Relationship Id="rId1" Type="http://schemas.openxmlformats.org/officeDocument/2006/relationships/slideLayout" Target="../slideLayouts/slideLayout2.xml"/><Relationship Id="rId6" Type="http://schemas.openxmlformats.org/officeDocument/2006/relationships/hyperlink" Target="mailto:president.council@bethlehemtc.org" TargetMode="External"/><Relationship Id="rId11" Type="http://schemas.openxmlformats.org/officeDocument/2006/relationships/hyperlink" Target="mailto:christianeducation@bethlehemtc.org" TargetMode="External"/><Relationship Id="rId5" Type="http://schemas.openxmlformats.org/officeDocument/2006/relationships/hyperlink" Target="http://www.bethlehemtc.org/" TargetMode="External"/><Relationship Id="rId15" Type="http://schemas.openxmlformats.org/officeDocument/2006/relationships/hyperlink" Target="mailto:personnel.committee@bethlehemtc.org" TargetMode="External"/><Relationship Id="rId10" Type="http://schemas.openxmlformats.org/officeDocument/2006/relationships/hyperlink" Target="mailto:christiancaregiving.committee@bethlehemtc.org" TargetMode="External"/><Relationship Id="rId19" Type="http://schemas.openxmlformats.org/officeDocument/2006/relationships/hyperlink" Target="mailto:worship.committee@bethlehemttc.org" TargetMode="External"/><Relationship Id="rId4" Type="http://schemas.openxmlformats.org/officeDocument/2006/relationships/hyperlink" Target="mailto:haron.weller@bethlehemtc.org" TargetMode="External"/><Relationship Id="rId9" Type="http://schemas.openxmlformats.org/officeDocument/2006/relationships/hyperlink" Target="mailto:treasurur@bethlehemtc..org" TargetMode="External"/><Relationship Id="rId14" Type="http://schemas.openxmlformats.org/officeDocument/2006/relationships/hyperlink" Target="mailto:membership.committee@bethlehemtc.or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G"/><Relationship Id="rId18" Type="http://schemas.openxmlformats.org/officeDocument/2006/relationships/image" Target="../media/image35.jpeg"/><Relationship Id="rId3" Type="http://schemas.openxmlformats.org/officeDocument/2006/relationships/image" Target="../media/image20.jpeg"/><Relationship Id="rId21" Type="http://schemas.openxmlformats.org/officeDocument/2006/relationships/image" Target="../media/image38.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G"/><Relationship Id="rId2" Type="http://schemas.openxmlformats.org/officeDocument/2006/relationships/notesSlide" Target="../notesSlides/notesSlide6.xml"/><Relationship Id="rId16" Type="http://schemas.openxmlformats.org/officeDocument/2006/relationships/image" Target="../media/image33.JPG"/><Relationship Id="rId20"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G"/><Relationship Id="rId4" Type="http://schemas.openxmlformats.org/officeDocument/2006/relationships/image" Target="../media/image21.jpeg"/><Relationship Id="rId9" Type="http://schemas.openxmlformats.org/officeDocument/2006/relationships/image" Target="../media/image26.jpg"/><Relationship Id="rId1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bethlehemtc.org/community-calenda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online.wsj.com/125/wsj-125-archive/usMarket?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mailto:bookkeeper@bethlehemtc.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4"/>
          <p:cNvSpPr>
            <a:spLocks noChangeArrowheads="1" noChangeShapeType="1" noTextEdit="1"/>
          </p:cNvSpPr>
          <p:nvPr/>
        </p:nvSpPr>
        <p:spPr bwMode="auto">
          <a:xfrm>
            <a:off x="1633160" y="1747897"/>
            <a:ext cx="1604963" cy="45800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1200" kern="10" dirty="0">
                <a:ln w="3175" algn="ctr">
                  <a:solidFill>
                    <a:srgbClr val="244890"/>
                  </a:solidFill>
                  <a:round/>
                  <a:headEnd/>
                  <a:tailEnd/>
                </a:ln>
                <a:solidFill>
                  <a:srgbClr val="244890"/>
                </a:solidFill>
                <a:latin typeface="DellaRobbia BT"/>
              </a:rPr>
              <a:t>Traverse City, MI  49686</a:t>
            </a:r>
          </a:p>
          <a:p>
            <a:pPr algn="ctr" rtl="0">
              <a:buNone/>
            </a:pPr>
            <a:r>
              <a:rPr lang="en-US" sz="1200" kern="10" dirty="0">
                <a:ln w="3175" algn="ctr">
                  <a:solidFill>
                    <a:srgbClr val="244890"/>
                  </a:solidFill>
                  <a:round/>
                  <a:headEnd/>
                  <a:tailEnd/>
                </a:ln>
                <a:solidFill>
                  <a:srgbClr val="244890"/>
                </a:solidFill>
                <a:latin typeface="DellaRobbia BT"/>
              </a:rPr>
              <a:t>(231) 947-9880</a:t>
            </a:r>
          </a:p>
        </p:txBody>
      </p:sp>
      <p:sp>
        <p:nvSpPr>
          <p:cNvPr id="6" name="Text Box 5"/>
          <p:cNvSpPr txBox="1">
            <a:spLocks noChangeArrowheads="1"/>
          </p:cNvSpPr>
          <p:nvPr/>
        </p:nvSpPr>
        <p:spPr bwMode="auto">
          <a:xfrm>
            <a:off x="307975" y="2921717"/>
            <a:ext cx="3148764" cy="1778859"/>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defTabSz="914444" fontAlgn="base">
              <a:spcBef>
                <a:spcPct val="0"/>
              </a:spcBef>
              <a:spcAft>
                <a:spcPct val="0"/>
              </a:spcAft>
            </a:pPr>
            <a:r>
              <a:rPr lang="en-US" sz="1400" dirty="0">
                <a:solidFill>
                  <a:srgbClr val="000000"/>
                </a:solidFill>
                <a:latin typeface="Beach" charset="0"/>
                <a:cs typeface="Arial" pitchFamily="34" charset="0"/>
              </a:rPr>
              <a:t>Website:  </a:t>
            </a:r>
            <a:r>
              <a:rPr lang="en-US" sz="1400" u="sng" dirty="0">
                <a:solidFill>
                  <a:srgbClr val="244890"/>
                </a:solidFill>
                <a:latin typeface="Beach" charset="0"/>
                <a:cs typeface="Arial" pitchFamily="34" charset="0"/>
              </a:rPr>
              <a:t>www.bethlehemtc.org </a:t>
            </a:r>
            <a:endParaRPr lang="en-US" sz="1400" dirty="0">
              <a:solidFill>
                <a:srgbClr val="000000"/>
              </a:solidFill>
              <a:latin typeface="Beach" charset="0"/>
              <a:cs typeface="Arial" pitchFamily="34" charset="0"/>
            </a:endParaRPr>
          </a:p>
          <a:p>
            <a:pPr defTabSz="914444" fontAlgn="base">
              <a:spcBef>
                <a:spcPct val="0"/>
              </a:spcBef>
              <a:spcAft>
                <a:spcPct val="0"/>
              </a:spcAft>
            </a:pPr>
            <a:r>
              <a:rPr lang="en-US" sz="1400" dirty="0">
                <a:solidFill>
                  <a:srgbClr val="000000"/>
                </a:solidFill>
                <a:latin typeface="Beach" charset="0"/>
                <a:cs typeface="Arial" pitchFamily="34" charset="0"/>
              </a:rPr>
              <a:t>Email:  </a:t>
            </a:r>
            <a:r>
              <a:rPr lang="en-US" sz="1400" u="sng" dirty="0">
                <a:solidFill>
                  <a:srgbClr val="244890"/>
                </a:solidFill>
                <a:latin typeface="Beach" charset="0"/>
                <a:cs typeface="Arial" pitchFamily="34" charset="0"/>
              </a:rPr>
              <a:t>bethlehem@bethlehemtc.org</a:t>
            </a:r>
            <a:endParaRPr lang="en-US" sz="1400" dirty="0">
              <a:solidFill>
                <a:srgbClr val="000000"/>
              </a:solidFill>
              <a:latin typeface="Beach" charset="0"/>
              <a:cs typeface="Arial" pitchFamily="34" charset="0"/>
            </a:endParaRPr>
          </a:p>
          <a:p>
            <a:pPr defTabSz="914444" fontAlgn="base">
              <a:spcBef>
                <a:spcPct val="0"/>
              </a:spcBef>
              <a:spcAft>
                <a:spcPct val="0"/>
              </a:spcAft>
            </a:pPr>
            <a:r>
              <a:rPr lang="en-US" sz="1400" dirty="0">
                <a:solidFill>
                  <a:srgbClr val="000000"/>
                </a:solidFill>
                <a:latin typeface="Times New Roman" pitchFamily="18" charset="0"/>
                <a:cs typeface="Arial" pitchFamily="34" charset="0"/>
              </a:rPr>
              <a:t/>
            </a:r>
            <a:br>
              <a:rPr lang="en-US" sz="1400" dirty="0">
                <a:solidFill>
                  <a:srgbClr val="000000"/>
                </a:solidFill>
                <a:latin typeface="Times New Roman" pitchFamily="18" charset="0"/>
                <a:cs typeface="Arial" pitchFamily="34" charset="0"/>
              </a:rPr>
            </a:br>
            <a:r>
              <a:rPr lang="en-US" sz="1400" u="sng" dirty="0">
                <a:solidFill>
                  <a:srgbClr val="000000"/>
                </a:solidFill>
                <a:latin typeface="Beach" charset="0"/>
                <a:cs typeface="Arial" pitchFamily="34" charset="0"/>
              </a:rPr>
              <a:t>Building Hours</a:t>
            </a:r>
            <a:r>
              <a:rPr lang="en-US" sz="1400" dirty="0">
                <a:solidFill>
                  <a:srgbClr val="000000"/>
                </a:solidFill>
                <a:latin typeface="Beach" charset="0"/>
                <a:cs typeface="Arial" pitchFamily="34" charset="0"/>
              </a:rPr>
              <a:t>:  </a:t>
            </a:r>
          </a:p>
          <a:p>
            <a:pPr defTabSz="914444" fontAlgn="base">
              <a:spcBef>
                <a:spcPct val="0"/>
              </a:spcBef>
              <a:spcAft>
                <a:spcPct val="0"/>
              </a:spcAft>
            </a:pPr>
            <a:r>
              <a:rPr lang="en-US" sz="1400" dirty="0">
                <a:solidFill>
                  <a:srgbClr val="000000"/>
                </a:solidFill>
                <a:latin typeface="Beach" charset="0"/>
                <a:cs typeface="Arial" pitchFamily="34" charset="0"/>
              </a:rPr>
              <a:t>Monday – Thursday, 9am to 3pm</a:t>
            </a:r>
          </a:p>
          <a:p>
            <a:pPr defTabSz="914444" fontAlgn="base">
              <a:spcBef>
                <a:spcPct val="0"/>
              </a:spcBef>
              <a:spcAft>
                <a:spcPct val="0"/>
              </a:spcAft>
            </a:pPr>
            <a:endParaRPr lang="en-US" sz="1400" dirty="0">
              <a:solidFill>
                <a:srgbClr val="000000"/>
              </a:solidFill>
              <a:latin typeface="Times New Roman" pitchFamily="18" charset="0"/>
              <a:cs typeface="Arial" pitchFamily="34" charset="0"/>
            </a:endParaRPr>
          </a:p>
          <a:p>
            <a:pPr defTabSz="914444" fontAlgn="base">
              <a:spcBef>
                <a:spcPct val="0"/>
              </a:spcBef>
              <a:spcAft>
                <a:spcPct val="0"/>
              </a:spcAft>
            </a:pPr>
            <a:r>
              <a:rPr lang="en-US" sz="1400" u="sng" dirty="0">
                <a:solidFill>
                  <a:srgbClr val="000000"/>
                </a:solidFill>
                <a:latin typeface="Beach" charset="0"/>
                <a:cs typeface="Arial" pitchFamily="34" charset="0"/>
              </a:rPr>
              <a:t>Office Hours</a:t>
            </a:r>
          </a:p>
          <a:p>
            <a:pPr defTabSz="914444" fontAlgn="base">
              <a:spcBef>
                <a:spcPct val="0"/>
              </a:spcBef>
              <a:spcAft>
                <a:spcPct val="0"/>
              </a:spcAft>
            </a:pPr>
            <a:r>
              <a:rPr lang="en-US" sz="1400" dirty="0">
                <a:solidFill>
                  <a:srgbClr val="000000"/>
                </a:solidFill>
                <a:latin typeface="Beach" charset="0"/>
                <a:cs typeface="Arial" pitchFamily="34" charset="0"/>
              </a:rPr>
              <a:t>Monday – Thursday, 9am to 3pm</a:t>
            </a:r>
          </a:p>
        </p:txBody>
      </p:sp>
      <p:sp>
        <p:nvSpPr>
          <p:cNvPr id="7" name="WordArt 7"/>
          <p:cNvSpPr>
            <a:spLocks noChangeArrowheads="1" noChangeShapeType="1" noTextEdit="1"/>
          </p:cNvSpPr>
          <p:nvPr/>
        </p:nvSpPr>
        <p:spPr bwMode="auto">
          <a:xfrm>
            <a:off x="838201" y="5304747"/>
            <a:ext cx="5383131" cy="372155"/>
          </a:xfrm>
          <a:prstGeom prst="rect">
            <a:avLst/>
          </a:prstGeom>
          <a:extLst>
            <a:ext uri="{AF507438-7753-43E0-B8FC-AC1667EBCBE1}">
              <a14:hiddenEffects xmlns:a14="http://schemas.microsoft.com/office/drawing/2010/main">
                <a:effectLst/>
              </a14:hiddenEffects>
            </a:ext>
          </a:extLst>
        </p:spPr>
        <p:txBody>
          <a:bodyPr wrap="none" fromWordArt="1">
            <a:prstTxWarp prst="textWave1">
              <a:avLst>
                <a:gd name="adj1" fmla="val 13005"/>
                <a:gd name="adj2" fmla="val 0"/>
              </a:avLst>
            </a:prstTxWarp>
          </a:bodyPr>
          <a:lstStyle/>
          <a:p>
            <a:pPr algn="ctr" rtl="0">
              <a:buNone/>
            </a:pPr>
            <a:r>
              <a:rPr lang="en-US" sz="2400" kern="10" dirty="0">
                <a:ln w="15875" algn="ctr">
                  <a:solidFill>
                    <a:srgbClr val="244890"/>
                  </a:solidFill>
                  <a:round/>
                  <a:headEnd/>
                  <a:tailEnd/>
                </a:ln>
                <a:solidFill>
                  <a:srgbClr val="260026"/>
                </a:solidFill>
                <a:latin typeface="Comic Sans MS"/>
              </a:rPr>
              <a:t>Follow the STAR to Bethlehem!</a:t>
            </a:r>
          </a:p>
        </p:txBody>
      </p:sp>
      <p:sp>
        <p:nvSpPr>
          <p:cNvPr id="8" name="Text Box 8"/>
          <p:cNvSpPr txBox="1">
            <a:spLocks noChangeArrowheads="1"/>
          </p:cNvSpPr>
          <p:nvPr/>
        </p:nvSpPr>
        <p:spPr bwMode="auto">
          <a:xfrm>
            <a:off x="506331" y="6676549"/>
            <a:ext cx="5715000" cy="166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444" fontAlgn="base">
              <a:spcBef>
                <a:spcPct val="0"/>
              </a:spcBef>
              <a:spcAft>
                <a:spcPct val="0"/>
              </a:spcAft>
            </a:pPr>
            <a:endParaRPr lang="en-US" sz="1600" dirty="0">
              <a:solidFill>
                <a:srgbClr val="000000"/>
              </a:solidFill>
              <a:latin typeface="Times New Roman" pitchFamily="18" charset="0"/>
              <a:cs typeface="Arial" pitchFamily="34" charset="0"/>
            </a:endParaRPr>
          </a:p>
          <a:p>
            <a:pPr algn="ctr" defTabSz="914444" fontAlgn="base">
              <a:spcBef>
                <a:spcPct val="0"/>
              </a:spcBef>
              <a:spcAft>
                <a:spcPct val="0"/>
              </a:spcAft>
            </a:pPr>
            <a:r>
              <a:rPr lang="en-US" sz="1600" b="1" u="sng" dirty="0">
                <a:solidFill>
                  <a:srgbClr val="000000"/>
                </a:solidFill>
                <a:latin typeface="Beach" charset="0"/>
                <a:cs typeface="Arial" pitchFamily="34" charset="0"/>
              </a:rPr>
              <a:t>Our Vision</a:t>
            </a:r>
            <a:r>
              <a:rPr lang="en-US" sz="1600" b="1" dirty="0">
                <a:solidFill>
                  <a:srgbClr val="000000"/>
                </a:solidFill>
                <a:latin typeface="Beach" charset="0"/>
                <a:cs typeface="Arial" pitchFamily="34" charset="0"/>
              </a:rPr>
              <a:t>…</a:t>
            </a:r>
          </a:p>
          <a:p>
            <a:pPr algn="ctr" defTabSz="914444" fontAlgn="base">
              <a:spcBef>
                <a:spcPct val="0"/>
              </a:spcBef>
              <a:spcAft>
                <a:spcPct val="0"/>
              </a:spcAft>
            </a:pPr>
            <a:r>
              <a:rPr lang="en-US" sz="1400" b="1" i="1" dirty="0">
                <a:solidFill>
                  <a:srgbClr val="000000"/>
                </a:solidFill>
                <a:latin typeface="Times New Roman" pitchFamily="18" charset="0"/>
                <a:cs typeface="Arial" pitchFamily="34" charset="0"/>
              </a:rPr>
              <a:t>“As a community of believers journeying with God together, we at Bethlehem are called to serve with love by growing a premier youth ministry; enlivening Christian discipleship through lifelong learning, care, and spiritual formation; fostering a vibrant and inspiring worship experience; utilizing our natural setting and location for faithful creation care and outdoor ministry; and opening our doors always to be a “campus at the crossroads” for the mission and ministry of Jesus Christ.”</a:t>
            </a:r>
            <a:endParaRPr lang="en-US" sz="1400" dirty="0">
              <a:latin typeface="Arial" pitchFamily="34" charset="0"/>
              <a:cs typeface="Arial" pitchFamily="34" charset="0"/>
            </a:endParaRPr>
          </a:p>
        </p:txBody>
      </p:sp>
      <p:sp>
        <p:nvSpPr>
          <p:cNvPr id="9" name="Text Box 9"/>
          <p:cNvSpPr txBox="1">
            <a:spLocks noChangeArrowheads="1"/>
          </p:cNvSpPr>
          <p:nvPr/>
        </p:nvSpPr>
        <p:spPr bwMode="auto">
          <a:xfrm>
            <a:off x="3529765" y="2921718"/>
            <a:ext cx="3118949" cy="2107482"/>
          </a:xfrm>
          <a:prstGeom prst="rect">
            <a:avLst/>
          </a:prstGeom>
          <a:solidFill>
            <a:srgbClr val="FFFFFF"/>
          </a:solidFill>
          <a:ln w="3175" algn="ctr">
            <a:solidFill>
              <a:srgbClr val="260026"/>
            </a:solidFill>
            <a:miter lim="800000"/>
            <a:headEnd/>
            <a:tailEnd/>
          </a:ln>
        </p:spPr>
        <p:txBody>
          <a:bodyPr vert="horz" wrap="square" lIns="91440" tIns="45720" rIns="91440" bIns="45720" numCol="1" anchor="t" anchorCtr="0" compatLnSpc="1">
            <a:prstTxWarp prst="textNoShape">
              <a:avLst/>
            </a:prstTxWarp>
          </a:bodyPr>
          <a:lstStyle/>
          <a:p>
            <a:pPr algn="ctr" defTabSz="914444" fontAlgn="base">
              <a:spcBef>
                <a:spcPct val="0"/>
              </a:spcBef>
              <a:spcAft>
                <a:spcPct val="0"/>
              </a:spcAft>
            </a:pPr>
            <a:r>
              <a:rPr lang="en-US" sz="1200" b="1" u="sng" dirty="0">
                <a:solidFill>
                  <a:srgbClr val="000000"/>
                </a:solidFill>
                <a:latin typeface="Beach" charset="0"/>
                <a:cs typeface="Arial" pitchFamily="34" charset="0"/>
              </a:rPr>
              <a:t>Worship Times:</a:t>
            </a:r>
          </a:p>
          <a:p>
            <a:pPr algn="ctr" defTabSz="914444" fontAlgn="base">
              <a:spcBef>
                <a:spcPct val="0"/>
              </a:spcBef>
              <a:spcAft>
                <a:spcPct val="0"/>
              </a:spcAft>
            </a:pPr>
            <a:endParaRPr lang="en-US" sz="400" b="1" u="sng" dirty="0">
              <a:solidFill>
                <a:srgbClr val="000000"/>
              </a:solidFill>
              <a:latin typeface="Beach" charset="0"/>
              <a:cs typeface="Arial" pitchFamily="34" charset="0"/>
            </a:endParaRPr>
          </a:p>
          <a:p>
            <a:pPr defTabSz="914444" fontAlgn="base">
              <a:spcBef>
                <a:spcPct val="0"/>
              </a:spcBef>
              <a:spcAft>
                <a:spcPct val="0"/>
              </a:spcAft>
            </a:pPr>
            <a:r>
              <a:rPr lang="en-US" sz="1200" b="1" dirty="0" smtClean="0">
                <a:solidFill>
                  <a:srgbClr val="000000"/>
                </a:solidFill>
                <a:latin typeface="Beach" charset="0"/>
                <a:cs typeface="Arial" pitchFamily="34" charset="0"/>
              </a:rPr>
              <a:t>Sunday, August 13: One service at 10:00. see page 5 for details! Note: no Saturday service on the 12</a:t>
            </a:r>
            <a:r>
              <a:rPr lang="en-US" sz="1200" b="1" baseline="30000" dirty="0" smtClean="0">
                <a:solidFill>
                  <a:srgbClr val="000000"/>
                </a:solidFill>
                <a:latin typeface="Beach" charset="0"/>
                <a:cs typeface="Arial" pitchFamily="34" charset="0"/>
              </a:rPr>
              <a:t>th</a:t>
            </a:r>
            <a:r>
              <a:rPr lang="en-US" sz="1200" b="1" dirty="0" smtClean="0">
                <a:solidFill>
                  <a:srgbClr val="000000"/>
                </a:solidFill>
                <a:latin typeface="Beach" charset="0"/>
                <a:cs typeface="Arial" pitchFamily="34" charset="0"/>
              </a:rPr>
              <a:t>!</a:t>
            </a:r>
          </a:p>
          <a:p>
            <a:pPr defTabSz="914444" fontAlgn="base">
              <a:spcBef>
                <a:spcPct val="0"/>
              </a:spcBef>
              <a:spcAft>
                <a:spcPct val="0"/>
              </a:spcAft>
            </a:pPr>
            <a:endParaRPr lang="en-US" sz="1200" dirty="0" smtClean="0">
              <a:solidFill>
                <a:srgbClr val="000000"/>
              </a:solidFill>
              <a:latin typeface="Beach" charset="0"/>
              <a:cs typeface="Arial" pitchFamily="34" charset="0"/>
            </a:endParaRPr>
          </a:p>
          <a:p>
            <a:pPr defTabSz="914444" fontAlgn="base">
              <a:spcBef>
                <a:spcPct val="0"/>
              </a:spcBef>
              <a:spcAft>
                <a:spcPct val="0"/>
              </a:spcAft>
            </a:pPr>
            <a:r>
              <a:rPr lang="en-US" sz="1200" dirty="0" smtClean="0">
                <a:solidFill>
                  <a:srgbClr val="000000"/>
                </a:solidFill>
                <a:latin typeface="Beach" charset="0"/>
                <a:cs typeface="Arial" pitchFamily="34" charset="0"/>
              </a:rPr>
              <a:t>Saturday</a:t>
            </a:r>
            <a:r>
              <a:rPr lang="en-US" sz="1200" dirty="0">
                <a:solidFill>
                  <a:srgbClr val="000000"/>
                </a:solidFill>
                <a:latin typeface="Beach" charset="0"/>
                <a:cs typeface="Arial" pitchFamily="34" charset="0"/>
              </a:rPr>
              <a:t>: 	5 pm Celebrate! Worship</a:t>
            </a:r>
          </a:p>
          <a:p>
            <a:pPr defTabSz="914444" fontAlgn="base">
              <a:spcBef>
                <a:spcPct val="0"/>
              </a:spcBef>
              <a:spcAft>
                <a:spcPct val="0"/>
              </a:spcAft>
            </a:pPr>
            <a:r>
              <a:rPr lang="en-US" sz="1200" dirty="0">
                <a:solidFill>
                  <a:srgbClr val="000000"/>
                </a:solidFill>
                <a:latin typeface="Beach" charset="0"/>
                <a:cs typeface="Arial" pitchFamily="34" charset="0"/>
              </a:rPr>
              <a:t>Sunday: 	8:45 am Traditional Worship</a:t>
            </a:r>
          </a:p>
          <a:p>
            <a:pPr defTabSz="914444" fontAlgn="base">
              <a:spcBef>
                <a:spcPct val="0"/>
              </a:spcBef>
              <a:spcAft>
                <a:spcPct val="0"/>
              </a:spcAft>
            </a:pPr>
            <a:r>
              <a:rPr lang="en-US" sz="1200" dirty="0">
                <a:solidFill>
                  <a:srgbClr val="000000"/>
                </a:solidFill>
                <a:latin typeface="Beach" charset="0"/>
                <a:cs typeface="Arial" pitchFamily="34" charset="0"/>
              </a:rPr>
              <a:t>	9:45 am Education Hr.</a:t>
            </a:r>
          </a:p>
          <a:p>
            <a:pPr defTabSz="914444" fontAlgn="base">
              <a:spcBef>
                <a:spcPct val="0"/>
              </a:spcBef>
              <a:spcAft>
                <a:spcPct val="0"/>
              </a:spcAft>
            </a:pPr>
            <a:r>
              <a:rPr lang="en-US" sz="1200" dirty="0">
                <a:solidFill>
                  <a:srgbClr val="000000"/>
                </a:solidFill>
                <a:latin typeface="Beach" charset="0"/>
                <a:cs typeface="Arial" pitchFamily="34" charset="0"/>
              </a:rPr>
              <a:t>	11 am Modern Worship</a:t>
            </a:r>
          </a:p>
          <a:p>
            <a:pPr algn="ctr" defTabSz="914444" fontAlgn="base">
              <a:spcBef>
                <a:spcPct val="0"/>
              </a:spcBef>
              <a:spcAft>
                <a:spcPct val="0"/>
              </a:spcAft>
            </a:pPr>
            <a:endParaRPr lang="en-US" sz="1000" dirty="0">
              <a:solidFill>
                <a:srgbClr val="000000"/>
              </a:solidFill>
              <a:latin typeface="Beach" charset="0"/>
              <a:cs typeface="Arial" pitchFamily="34" charset="0"/>
            </a:endParaRPr>
          </a:p>
          <a:p>
            <a:pPr algn="ctr" defTabSz="914444" fontAlgn="base">
              <a:spcBef>
                <a:spcPct val="0"/>
              </a:spcBef>
              <a:spcAft>
                <a:spcPct val="0"/>
              </a:spcAft>
            </a:pPr>
            <a:r>
              <a:rPr lang="en-US" sz="1000" dirty="0">
                <a:solidFill>
                  <a:srgbClr val="000000"/>
                </a:solidFill>
                <a:latin typeface="Beach" charset="0"/>
                <a:cs typeface="Arial" pitchFamily="34" charset="0"/>
              </a:rPr>
              <a:t>Communion at all services</a:t>
            </a:r>
            <a:endParaRPr lang="en-US" dirty="0">
              <a:latin typeface="Arial" pitchFamily="34" charset="0"/>
              <a:cs typeface="Arial" pitchFamily="34" charset="0"/>
            </a:endParaRPr>
          </a:p>
        </p:txBody>
      </p:sp>
      <p:pic>
        <p:nvPicPr>
          <p:cNvPr id="2050" name="Picture 2" descr="http://www.bethlehemtc.org/mainimages/BLC-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92" y="176275"/>
            <a:ext cx="3195370" cy="16620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34543" y="5783997"/>
            <a:ext cx="6258576" cy="861774"/>
          </a:xfrm>
          <a:prstGeom prst="rect">
            <a:avLst/>
          </a:prstGeom>
          <a:noFill/>
        </p:spPr>
        <p:txBody>
          <a:bodyPr wrap="squar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Our Mission…</a:t>
            </a:r>
          </a:p>
          <a:p>
            <a:pPr algn="ctr"/>
            <a:r>
              <a:rPr lang="en-US" sz="2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 journey with God, to serve with love”</a:t>
            </a:r>
          </a:p>
        </p:txBody>
      </p:sp>
      <p:sp>
        <p:nvSpPr>
          <p:cNvPr id="3" name="AutoShape 2" descr="Image result for thanksgiv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3886200" y="370803"/>
            <a:ext cx="2119928" cy="954107"/>
          </a:xfrm>
          <a:prstGeom prst="rect">
            <a:avLst/>
          </a:prstGeom>
          <a:noFill/>
        </p:spPr>
        <p:txBody>
          <a:bodyPr wrap="square" rtlCol="0">
            <a:spAutoFit/>
          </a:bodyPr>
          <a:lstStyle/>
          <a:p>
            <a:pPr algn="ctr"/>
            <a:r>
              <a:rPr lang="en-US" sz="2800" dirty="0" smtClean="0">
                <a:latin typeface="Comic Sans MS" panose="030F0702030302020204" pitchFamily="66" charset="0"/>
              </a:rPr>
              <a:t>AUGUST 2017</a:t>
            </a:r>
            <a:endParaRPr lang="en-US" sz="2800" dirty="0">
              <a:latin typeface="Comic Sans MS" panose="030F0702030302020204" pitchFamily="66" charset="0"/>
            </a:endParaRPr>
          </a:p>
        </p:txBody>
      </p:sp>
      <p:sp>
        <p:nvSpPr>
          <p:cNvPr id="4" name="AutoShape 2" descr="Inline image 1"/>
          <p:cNvSpPr>
            <a:spLocks noChangeAspect="1" noChangeArrowheads="1"/>
          </p:cNvSpPr>
          <p:nvPr/>
        </p:nvSpPr>
        <p:spPr bwMode="auto">
          <a:xfrm>
            <a:off x="155575" y="-1104900"/>
            <a:ext cx="2571750" cy="2314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4"/>
          <a:stretch>
            <a:fillRect/>
          </a:stretch>
        </p:blipFill>
        <p:spPr>
          <a:xfrm>
            <a:off x="4707991" y="1291175"/>
            <a:ext cx="1785128" cy="1606616"/>
          </a:xfrm>
          <a:prstGeom prst="rect">
            <a:avLst/>
          </a:prstGeom>
        </p:spPr>
      </p:pic>
    </p:spTree>
    <p:extLst>
      <p:ext uri="{BB962C8B-B14F-4D97-AF65-F5344CB8AC3E}">
        <p14:creationId xmlns:p14="http://schemas.microsoft.com/office/powerpoint/2010/main" val="408106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4267200" cy="646331"/>
          </a:xfrm>
          <a:prstGeom prst="rect">
            <a:avLst/>
          </a:prstGeom>
          <a:noFill/>
        </p:spPr>
        <p:txBody>
          <a:bodyPr wrap="square" rtlCol="0">
            <a:spAutoFit/>
          </a:bodyPr>
          <a:lstStyle/>
          <a:p>
            <a:pPr algn="ctr"/>
            <a:r>
              <a:rPr lang="en-US" b="1" dirty="0" smtClean="0"/>
              <a:t>Worship &amp; Music Fundraiser—</a:t>
            </a:r>
            <a:r>
              <a:rPr lang="en-US" b="1" dirty="0" err="1" smtClean="0"/>
              <a:t>ReSale</a:t>
            </a:r>
            <a:r>
              <a:rPr lang="en-US" b="1" dirty="0" smtClean="0"/>
              <a:t> Shop in the Fellowship Hall!</a:t>
            </a:r>
            <a:endParaRPr lang="en-US" b="1" dirty="0"/>
          </a:p>
        </p:txBody>
      </p:sp>
      <p:graphicFrame>
        <p:nvGraphicFramePr>
          <p:cNvPr id="6" name="Object 5"/>
          <p:cNvGraphicFramePr>
            <a:graphicFrameLocks noChangeAspect="1"/>
          </p:cNvGraphicFramePr>
          <p:nvPr>
            <p:extLst>
              <p:ext uri="{D42A27DB-BD31-4B8C-83A1-F6EECF244321}">
                <p14:modId xmlns:p14="http://schemas.microsoft.com/office/powerpoint/2010/main" val="2437794207"/>
              </p:ext>
            </p:extLst>
          </p:nvPr>
        </p:nvGraphicFramePr>
        <p:xfrm>
          <a:off x="128360" y="796880"/>
          <a:ext cx="6601280" cy="8043441"/>
        </p:xfrm>
        <a:graphic>
          <a:graphicData uri="http://schemas.openxmlformats.org/presentationml/2006/ole">
            <mc:AlternateContent xmlns:mc="http://schemas.openxmlformats.org/markup-compatibility/2006">
              <mc:Choice xmlns:v="urn:schemas-microsoft-com:vml" Requires="v">
                <p:oleObj spid="_x0000_s1075" name="Document" r:id="rId4" imgW="6872357" imgH="8852382" progId="Word.Document.12">
                  <p:embed/>
                </p:oleObj>
              </mc:Choice>
              <mc:Fallback>
                <p:oleObj name="Document" r:id="rId4" imgW="6872357" imgH="8852382" progId="Word.Document.12">
                  <p:embed/>
                  <p:pic>
                    <p:nvPicPr>
                      <p:cNvPr id="0" name=""/>
                      <p:cNvPicPr/>
                      <p:nvPr/>
                    </p:nvPicPr>
                    <p:blipFill>
                      <a:blip r:embed="rId5"/>
                      <a:stretch>
                        <a:fillRect/>
                      </a:stretch>
                    </p:blipFill>
                    <p:spPr>
                      <a:xfrm>
                        <a:off x="128360" y="796880"/>
                        <a:ext cx="6601280" cy="8043441"/>
                      </a:xfrm>
                      <a:prstGeom prst="rect">
                        <a:avLst/>
                      </a:prstGeom>
                    </p:spPr>
                  </p:pic>
                </p:oleObj>
              </mc:Fallback>
            </mc:AlternateContent>
          </a:graphicData>
        </a:graphic>
      </p:graphicFrame>
    </p:spTree>
    <p:extLst>
      <p:ext uri="{BB962C8B-B14F-4D97-AF65-F5344CB8AC3E}">
        <p14:creationId xmlns:p14="http://schemas.microsoft.com/office/powerpoint/2010/main" val="2065849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18395" y="3124200"/>
            <a:ext cx="5931091"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87449" y="3631982"/>
            <a:ext cx="6309636" cy="2062103"/>
          </a:xfrm>
          <a:prstGeom prst="rect">
            <a:avLst/>
          </a:prstGeom>
          <a:noFill/>
        </p:spPr>
        <p:txBody>
          <a:bodyPr wrap="square" rtlCol="0">
            <a:spAutoFit/>
          </a:bodyPr>
          <a:lstStyle/>
          <a:p>
            <a:r>
              <a:rPr lang="en-US" sz="1400" dirty="0" smtClean="0"/>
              <a:t>        </a:t>
            </a:r>
            <a:r>
              <a:rPr lang="en-US" sz="1600" dirty="0" smtClean="0"/>
              <a:t>In </a:t>
            </a:r>
            <a:r>
              <a:rPr lang="en-US" sz="1600" dirty="0"/>
              <a:t>honor of Bethlehem’s 125 year anniversary the worship and music </a:t>
            </a:r>
            <a:r>
              <a:rPr lang="en-US" sz="1600" dirty="0" smtClean="0"/>
              <a:t> </a:t>
            </a:r>
          </a:p>
          <a:p>
            <a:r>
              <a:rPr lang="en-US" sz="1600" dirty="0" smtClean="0"/>
              <a:t>        committee </a:t>
            </a:r>
            <a:r>
              <a:rPr lang="en-US" sz="1600" dirty="0"/>
              <a:t>would like to restore the custom of honoring new members of </a:t>
            </a:r>
            <a:r>
              <a:rPr lang="en-US" sz="1600" dirty="0" smtClean="0"/>
              <a:t>the family </a:t>
            </a:r>
            <a:r>
              <a:rPr lang="en-US" sz="1600" dirty="0"/>
              <a:t>of God with a rose </a:t>
            </a:r>
            <a:r>
              <a:rPr lang="en-US" sz="1600" dirty="0" smtClean="0"/>
              <a:t>at the Altar.</a:t>
            </a:r>
            <a:r>
              <a:rPr lang="en-US" sz="1600" dirty="0"/>
              <a:t>  Those who wish to celebrate </a:t>
            </a:r>
            <a:r>
              <a:rPr lang="en-US" sz="1600" dirty="0" smtClean="0"/>
              <a:t>their new </a:t>
            </a:r>
            <a:r>
              <a:rPr lang="en-US" sz="1600" dirty="0"/>
              <a:t>child or grandchild can contact </a:t>
            </a:r>
            <a:r>
              <a:rPr lang="en-US" sz="1600" dirty="0" smtClean="0"/>
              <a:t>committee </a:t>
            </a:r>
            <a:r>
              <a:rPr lang="en-US" sz="1600" dirty="0"/>
              <a:t>chair, Barbara Oster at:  beo6475@yahoo.com or via phone 668-7038.  The cost is $10.00 to be submitted to the church office, </a:t>
            </a:r>
            <a:endParaRPr lang="en-US" sz="1600" dirty="0" smtClean="0"/>
          </a:p>
          <a:p>
            <a:r>
              <a:rPr lang="en-US" sz="1600" dirty="0" smtClean="0"/>
              <a:t>or </a:t>
            </a:r>
            <a:r>
              <a:rPr lang="en-US" sz="1600" dirty="0"/>
              <a:t>labeled as such and placed in the collection plate. The rose and </a:t>
            </a:r>
            <a:endParaRPr lang="en-US" sz="1600" dirty="0" smtClean="0"/>
          </a:p>
          <a:p>
            <a:r>
              <a:rPr lang="en-US" sz="1600" dirty="0" smtClean="0"/>
              <a:t>vase </a:t>
            </a:r>
            <a:r>
              <a:rPr lang="en-US" sz="1600" dirty="0"/>
              <a:t>can be taken by the family after the 11:00 service on Sunday.</a:t>
            </a:r>
          </a:p>
        </p:txBody>
      </p:sp>
      <p:pic>
        <p:nvPicPr>
          <p:cNvPr id="7" name="Picture 6"/>
          <p:cNvPicPr>
            <a:picLocks noChangeAspect="1"/>
          </p:cNvPicPr>
          <p:nvPr/>
        </p:nvPicPr>
        <p:blipFill>
          <a:blip r:embed="rId2"/>
          <a:stretch>
            <a:fillRect/>
          </a:stretch>
        </p:blipFill>
        <p:spPr>
          <a:xfrm>
            <a:off x="217550" y="6011587"/>
            <a:ext cx="6370872" cy="2670279"/>
          </a:xfrm>
          <a:prstGeom prst="rect">
            <a:avLst/>
          </a:prstGeom>
        </p:spPr>
      </p:pic>
      <p:cxnSp>
        <p:nvCxnSpPr>
          <p:cNvPr id="16" name="Straight Connector 15"/>
          <p:cNvCxnSpPr/>
          <p:nvPr/>
        </p:nvCxnSpPr>
        <p:spPr>
          <a:xfrm>
            <a:off x="217550" y="6001648"/>
            <a:ext cx="63742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6032698" y="5057791"/>
            <a:ext cx="371888" cy="646232"/>
          </a:xfrm>
          <a:prstGeom prst="rect">
            <a:avLst/>
          </a:prstGeom>
        </p:spPr>
      </p:pic>
      <p:sp>
        <p:nvSpPr>
          <p:cNvPr id="4" name="TextBox 3"/>
          <p:cNvSpPr txBox="1"/>
          <p:nvPr/>
        </p:nvSpPr>
        <p:spPr>
          <a:xfrm>
            <a:off x="4648200" y="446046"/>
            <a:ext cx="1681501" cy="468354"/>
          </a:xfrm>
          <a:prstGeom prst="rect">
            <a:avLst/>
          </a:prstGeom>
          <a:noFill/>
        </p:spPr>
        <p:txBody>
          <a:bodyPr wrap="square" rtlCol="0">
            <a:spAutoFit/>
          </a:bodyPr>
          <a:lstStyle/>
          <a:p>
            <a:endParaRPr lang="en-US" dirty="0"/>
          </a:p>
        </p:txBody>
      </p:sp>
      <p:pic>
        <p:nvPicPr>
          <p:cNvPr id="18" name="Picture 17"/>
          <p:cNvPicPr>
            <a:picLocks noChangeAspect="1"/>
          </p:cNvPicPr>
          <p:nvPr/>
        </p:nvPicPr>
        <p:blipFill>
          <a:blip r:embed="rId3"/>
          <a:stretch>
            <a:fillRect/>
          </a:stretch>
        </p:blipFill>
        <p:spPr>
          <a:xfrm>
            <a:off x="387449" y="3458268"/>
            <a:ext cx="371888" cy="646232"/>
          </a:xfrm>
          <a:prstGeom prst="rect">
            <a:avLst/>
          </a:prstGeom>
        </p:spPr>
      </p:pic>
      <p:sp>
        <p:nvSpPr>
          <p:cNvPr id="5" name="TextBox 4"/>
          <p:cNvSpPr txBox="1"/>
          <p:nvPr/>
        </p:nvSpPr>
        <p:spPr>
          <a:xfrm>
            <a:off x="197672" y="192605"/>
            <a:ext cx="6640450" cy="2800767"/>
          </a:xfrm>
          <a:prstGeom prst="rect">
            <a:avLst/>
          </a:prstGeom>
          <a:noFill/>
        </p:spPr>
        <p:txBody>
          <a:bodyPr wrap="square" rtlCol="0">
            <a:spAutoFit/>
          </a:bodyPr>
          <a:lstStyle/>
          <a:p>
            <a:pPr algn="ctr"/>
            <a:r>
              <a:rPr lang="en-US" dirty="0" smtClean="0">
                <a:latin typeface="Comic Sans MS" panose="030F0702030302020204" pitchFamily="66" charset="0"/>
              </a:rPr>
              <a:t>BETHLEHEM’S 6</a:t>
            </a:r>
            <a:r>
              <a:rPr lang="en-US" baseline="30000" dirty="0" smtClean="0">
                <a:latin typeface="Comic Sans MS" panose="030F0702030302020204" pitchFamily="66" charset="0"/>
              </a:rPr>
              <a:t>th</a:t>
            </a:r>
            <a:r>
              <a:rPr lang="en-US" dirty="0" smtClean="0">
                <a:latin typeface="Comic Sans MS" panose="030F0702030302020204" pitchFamily="66" charset="0"/>
              </a:rPr>
              <a:t> FALL FAMILY CAMPOUT!!</a:t>
            </a:r>
          </a:p>
          <a:p>
            <a:endParaRPr lang="en-US" dirty="0">
              <a:latin typeface="Comic Sans MS" panose="030F0702030302020204" pitchFamily="66" charset="0"/>
            </a:endParaRPr>
          </a:p>
          <a:p>
            <a:r>
              <a:rPr lang="en-US" sz="1400" dirty="0" smtClean="0">
                <a:latin typeface="Comic Sans MS" panose="030F0702030302020204" pitchFamily="66" charset="0"/>
              </a:rPr>
              <a:t>Come one, come all. Calling all families to Bethlehem’s 6</a:t>
            </a:r>
            <a:r>
              <a:rPr lang="en-US" sz="1400" baseline="30000" dirty="0" smtClean="0">
                <a:latin typeface="Comic Sans MS" panose="030F0702030302020204" pitchFamily="66" charset="0"/>
              </a:rPr>
              <a:t>th</a:t>
            </a:r>
            <a:r>
              <a:rPr lang="en-US" sz="1400" dirty="0" smtClean="0">
                <a:latin typeface="Comic Sans MS" panose="030F0702030302020204" pitchFamily="66" charset="0"/>
              </a:rPr>
              <a:t> annual Fall Family Campout to be held at Turtle Lake Campground, Beulah, on September 15, 16 &amp; 17.</a:t>
            </a:r>
          </a:p>
          <a:p>
            <a:endParaRPr lang="en-US" sz="1400" dirty="0">
              <a:latin typeface="Comic Sans MS" panose="030F0702030302020204" pitchFamily="66" charset="0"/>
            </a:endParaRPr>
          </a:p>
          <a:p>
            <a:r>
              <a:rPr lang="en-US" sz="1400" dirty="0" smtClean="0">
                <a:latin typeface="Comic Sans MS" panose="030F0702030302020204" pitchFamily="66" charset="0"/>
              </a:rPr>
              <a:t>Food, fun, fellowship, campfires, swimming, fishing, s’mores are a few of the activities we will be doing. Turtle Lake Campground is located about 20 miles from Traverse City. It is a good way  to get to know people better. Join us for a Saturday potluck, if you cannot come for overnight. For more information and/or a map, contact Barb or Leonard Graf at 231-946-5120. Kayak and canoe rentals available!</a:t>
            </a:r>
            <a:endParaRPr lang="en-US" sz="1400" dirty="0">
              <a:latin typeface="Comic Sans MS" panose="030F0702030302020204" pitchFamily="66"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17" y="182667"/>
            <a:ext cx="603151" cy="57394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820" y="11633"/>
            <a:ext cx="631387" cy="707153"/>
          </a:xfrm>
          <a:prstGeom prst="rect">
            <a:avLst/>
          </a:prstGeom>
        </p:spPr>
      </p:pic>
    </p:spTree>
    <p:extLst>
      <p:ext uri="{BB962C8B-B14F-4D97-AF65-F5344CB8AC3E}">
        <p14:creationId xmlns:p14="http://schemas.microsoft.com/office/powerpoint/2010/main" val="209035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586543"/>
            <a:ext cx="6781800" cy="769441"/>
          </a:xfrm>
          <a:prstGeom prst="rect">
            <a:avLst/>
          </a:prstGeom>
        </p:spPr>
        <p:txBody>
          <a:bodyPr wrap="square">
            <a:spAutoFit/>
          </a:bodyPr>
          <a:lstStyle/>
          <a:p>
            <a:pPr algn="ctr"/>
            <a:r>
              <a:rPr lang="en-US" sz="2000" b="1" dirty="0">
                <a:solidFill>
                  <a:srgbClr val="333333"/>
                </a:solidFill>
                <a:latin typeface="Arial" panose="020B0604020202020204" pitchFamily="34"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r>
              <a:rPr lang="en-US" sz="1400" dirty="0">
                <a:latin typeface="Arial" panose="020B0604020202020204" pitchFamily="34" charset="0"/>
                <a:ea typeface="Calibri" panose="020F0502020204030204" pitchFamily="34" charset="0"/>
              </a:rPr>
              <a:t/>
            </a:r>
            <a:br>
              <a:rPr lang="en-US" sz="1400" dirty="0">
                <a:latin typeface="Arial" panose="020B0604020202020204" pitchFamily="34" charset="0"/>
                <a:ea typeface="Calibri" panose="020F0502020204030204" pitchFamily="34" charset="0"/>
              </a:rPr>
            </a:br>
            <a:endParaRPr lang="en-US" sz="1000" dirty="0">
              <a:effectLst/>
              <a:latin typeface="Arial" panose="020B0604020202020204" pitchFamily="34" charset="0"/>
              <a:ea typeface="Calibri" panose="020F0502020204030204" pitchFamily="34" charset="0"/>
            </a:endParaRPr>
          </a:p>
        </p:txBody>
      </p:sp>
      <p:sp>
        <p:nvSpPr>
          <p:cNvPr id="3" name="TextBox 2"/>
          <p:cNvSpPr txBox="1"/>
          <p:nvPr/>
        </p:nvSpPr>
        <p:spPr>
          <a:xfrm>
            <a:off x="228600" y="1371600"/>
            <a:ext cx="6313025" cy="7478970"/>
          </a:xfrm>
          <a:prstGeom prst="rect">
            <a:avLst/>
          </a:prstGeom>
          <a:noFill/>
        </p:spPr>
        <p:txBody>
          <a:bodyPr wrap="square" rtlCol="0">
            <a:spAutoFit/>
          </a:bodyPr>
          <a:lstStyle/>
          <a:p>
            <a:r>
              <a:rPr lang="en-US" sz="1200" dirty="0"/>
              <a:t>Recently, three BLC members volunteered to be Lectors for our church services.  They are an 11-year old, a busy Oncologist and a 95-year old, so if they can volunteer, you can too.</a:t>
            </a:r>
          </a:p>
          <a:p>
            <a:r>
              <a:rPr lang="en-US" sz="1200" dirty="0"/>
              <a:t>  </a:t>
            </a:r>
          </a:p>
          <a:p>
            <a:r>
              <a:rPr lang="en-US" sz="1200" dirty="0"/>
              <a:t>There are many opportunities for our members to be a part of any of BLC’s three services.  Some are “in front of the congregation” and many are behind the scenes.  With more volunteers on the list for each worship team, the rotation could be every 4 – 6 weeks more or less.  We also have music teams that could use your voice or musical skills.  Please prayerfully consider joining one of these worship/music teams:</a:t>
            </a:r>
          </a:p>
          <a:p>
            <a:r>
              <a:rPr lang="en-US" sz="1200" dirty="0"/>
              <a:t> </a:t>
            </a:r>
          </a:p>
          <a:p>
            <a:pPr lvl="0"/>
            <a:r>
              <a:rPr lang="en-US" sz="1200" b="1" i="1" u="sng" dirty="0"/>
              <a:t>Altar Guild</a:t>
            </a:r>
            <a:r>
              <a:rPr lang="en-US" sz="1200" dirty="0"/>
              <a:t>: Prepares the altar for worship and Communion (one group of two people per weekend)</a:t>
            </a:r>
          </a:p>
          <a:p>
            <a:pPr lvl="0"/>
            <a:r>
              <a:rPr lang="en-US" sz="1200" b="1" i="1" u="sng" dirty="0"/>
              <a:t>Assisting Ministers</a:t>
            </a:r>
            <a:r>
              <a:rPr lang="en-US" sz="1200" dirty="0"/>
              <a:t>:  Assists the pastor during the worship service and helps serve Communion (one per each of three services)</a:t>
            </a:r>
          </a:p>
          <a:p>
            <a:pPr lvl="0"/>
            <a:r>
              <a:rPr lang="en-US" sz="1200" b="1" i="1" u="sng" dirty="0"/>
              <a:t>A/V Team</a:t>
            </a:r>
            <a:r>
              <a:rPr lang="en-US" sz="1200" dirty="0"/>
              <a:t>:  Sits in the balcony &amp; manages the weekly “Screen announcements” and worship power point presentations (Sat.  5pm/Sun. 11am)</a:t>
            </a:r>
          </a:p>
          <a:p>
            <a:pPr lvl="0"/>
            <a:r>
              <a:rPr lang="en-US" sz="1200" b="1" i="1" u="sng" dirty="0"/>
              <a:t>Lectors</a:t>
            </a:r>
            <a:r>
              <a:rPr lang="en-US" sz="1200" u="sng" dirty="0"/>
              <a:t>:</a:t>
            </a:r>
            <a:r>
              <a:rPr lang="en-US" sz="1200" dirty="0"/>
              <a:t>  Reads the Scripture lessons at worship services (one per each of three services)</a:t>
            </a:r>
          </a:p>
          <a:p>
            <a:pPr lvl="0"/>
            <a:r>
              <a:rPr lang="en-US" sz="1200" b="1" i="1" u="sng" dirty="0"/>
              <a:t>Hospitality</a:t>
            </a:r>
            <a:r>
              <a:rPr lang="en-US" sz="1200" dirty="0"/>
              <a:t>: Greets people at the door to the Sanctuary and hands out worship folders (groups of two people each for the Sat 5pm and Sun 8:45am services and groups of four people for the Sun 11am service)</a:t>
            </a:r>
          </a:p>
          <a:p>
            <a:pPr lvl="0"/>
            <a:r>
              <a:rPr lang="en-US" sz="1200" b="1" i="1" u="sng" dirty="0"/>
              <a:t>Bell Ringers</a:t>
            </a:r>
            <a:r>
              <a:rPr lang="en-US" sz="1200" dirty="0"/>
              <a:t>: Rings the BLC bell in the Gathering Space at the beginning of the service (one per each of three services)</a:t>
            </a:r>
          </a:p>
          <a:p>
            <a:pPr lvl="0"/>
            <a:r>
              <a:rPr lang="en-US" sz="1200" b="1" i="1" u="sng" dirty="0"/>
              <a:t>Welcome Table</a:t>
            </a:r>
            <a:r>
              <a:rPr lang="en-US" sz="1200" dirty="0"/>
              <a:t>:  Greets people as they enter the church from the parking lot and assists visitors with the layout of the church (coat room, restrooms, nursery, Fellowship Hall, </a:t>
            </a:r>
            <a:r>
              <a:rPr lang="en-US" sz="1200" dirty="0" err="1"/>
              <a:t>etc</a:t>
            </a:r>
            <a:r>
              <a:rPr lang="en-US" sz="1200" dirty="0"/>
              <a:t>) (one or two per each of three services)</a:t>
            </a:r>
          </a:p>
          <a:p>
            <a:pPr lvl="0"/>
            <a:r>
              <a:rPr lang="en-US" sz="1200" b="1" i="1" u="sng" dirty="0"/>
              <a:t>Worship Assembly and Sanctuary Preparation</a:t>
            </a:r>
            <a:r>
              <a:rPr lang="en-US" sz="1200" dirty="0"/>
              <a:t>:  Assembles the weekly worship folder and prepares the Sanctuary (one group of two people per weekend)</a:t>
            </a:r>
          </a:p>
          <a:p>
            <a:pPr lvl="0"/>
            <a:r>
              <a:rPr lang="en-US" sz="1200" b="1" i="1" u="sng" dirty="0"/>
              <a:t>Counters</a:t>
            </a:r>
            <a:r>
              <a:rPr lang="en-US" sz="1200" dirty="0"/>
              <a:t>:  Counts the weekly offering collection. (Teams of three or four will rotate on a monthly basis)</a:t>
            </a:r>
          </a:p>
          <a:p>
            <a:pPr lvl="0"/>
            <a:r>
              <a:rPr lang="en-US" sz="1200" b="1" i="1" u="sng" dirty="0"/>
              <a:t>Adult Choir</a:t>
            </a:r>
            <a:r>
              <a:rPr lang="en-US" sz="1200" dirty="0"/>
              <a:t>:  Sings at different services each month.  Rehearses weekly, except for summer months</a:t>
            </a:r>
          </a:p>
          <a:p>
            <a:pPr lvl="0"/>
            <a:r>
              <a:rPr lang="en-US" sz="1200" b="1" i="1" u="sng" dirty="0"/>
              <a:t>Hand Bell Choir</a:t>
            </a:r>
            <a:r>
              <a:rPr lang="en-US" sz="1200" dirty="0"/>
              <a:t>: Plays approximately once per month in a Traditional and Modern service.  Rehearses weekly, except for summer months</a:t>
            </a:r>
          </a:p>
          <a:p>
            <a:pPr lvl="0"/>
            <a:r>
              <a:rPr lang="en-US" sz="1200" b="1" i="1" u="sng" dirty="0"/>
              <a:t>Worship Team</a:t>
            </a:r>
            <a:r>
              <a:rPr lang="en-US" sz="1200" dirty="0"/>
              <a:t>: Leads music once a month at the Celebrate! And Modern services.  Rehearses weekly, year round</a:t>
            </a:r>
          </a:p>
          <a:p>
            <a:pPr lvl="0"/>
            <a:r>
              <a:rPr lang="en-US" sz="1200" b="1" i="1" u="sng" dirty="0"/>
              <a:t>Steel Pans</a:t>
            </a:r>
            <a:r>
              <a:rPr lang="en-US" sz="1200" dirty="0"/>
              <a:t>:  Plays once a month at various services, mostly during the summer months and Christmas services</a:t>
            </a:r>
          </a:p>
          <a:p>
            <a:r>
              <a:rPr lang="en-US" sz="1200" dirty="0"/>
              <a:t> </a:t>
            </a:r>
          </a:p>
          <a:p>
            <a:r>
              <a:rPr lang="en-US" sz="1200" dirty="0"/>
              <a:t>For Worship Teams 1 through 8, please contact Barbara Oster at 231-668-7038 or </a:t>
            </a:r>
            <a:r>
              <a:rPr lang="en-US" sz="1200" u="sng" dirty="0">
                <a:hlinkClick r:id="rId2"/>
              </a:rPr>
              <a:t>beo6475@yahoo.com</a:t>
            </a:r>
            <a:endParaRPr lang="en-US" sz="1200" dirty="0"/>
          </a:p>
          <a:p>
            <a:r>
              <a:rPr lang="en-US" sz="1200" dirty="0"/>
              <a:t>For Counters (9), please contact Shelly McAllister at </a:t>
            </a:r>
            <a:r>
              <a:rPr lang="en-US" sz="1200" u="sng" dirty="0">
                <a:hlinkClick r:id="rId3"/>
              </a:rPr>
              <a:t>smcallister3@hotmail.com</a:t>
            </a:r>
            <a:endParaRPr lang="en-US" sz="1200" dirty="0"/>
          </a:p>
          <a:p>
            <a:r>
              <a:rPr lang="en-US" sz="1200" dirty="0"/>
              <a:t>For Music Teams (10-13), please contact our Music Coordinator, Sharon Weller </a:t>
            </a:r>
            <a:r>
              <a:rPr lang="en-US" sz="1200" dirty="0" smtClean="0"/>
              <a:t>at  231-947-9880</a:t>
            </a:r>
            <a:r>
              <a:rPr lang="en-US" sz="1200" dirty="0"/>
              <a:t> </a:t>
            </a:r>
          </a:p>
        </p:txBody>
      </p:sp>
      <p:sp>
        <p:nvSpPr>
          <p:cNvPr id="4" name="TextBox 3"/>
          <p:cNvSpPr txBox="1"/>
          <p:nvPr/>
        </p:nvSpPr>
        <p:spPr>
          <a:xfrm>
            <a:off x="1219200" y="381000"/>
            <a:ext cx="4114800" cy="369332"/>
          </a:xfrm>
          <a:prstGeom prst="rect">
            <a:avLst/>
          </a:prstGeom>
          <a:noFill/>
        </p:spPr>
        <p:txBody>
          <a:bodyPr wrap="square" rtlCol="0">
            <a:spAutoFit/>
          </a:bodyPr>
          <a:lstStyle/>
          <a:p>
            <a:r>
              <a:rPr lang="en-US" b="1" dirty="0" smtClean="0"/>
              <a:t>Worship Servants Needed…Please help!</a:t>
            </a:r>
            <a:endParaRPr lang="en-US" b="1" dirty="0"/>
          </a:p>
        </p:txBody>
      </p:sp>
      <p:sp>
        <p:nvSpPr>
          <p:cNvPr id="5" name="TextBox 4"/>
          <p:cNvSpPr txBox="1"/>
          <p:nvPr/>
        </p:nvSpPr>
        <p:spPr>
          <a:xfrm>
            <a:off x="766151" y="853324"/>
            <a:ext cx="5020897" cy="461665"/>
          </a:xfrm>
          <a:prstGeom prst="rect">
            <a:avLst/>
          </a:prstGeom>
          <a:noFill/>
        </p:spPr>
        <p:txBody>
          <a:bodyPr wrap="square" rtlCol="0">
            <a:spAutoFit/>
          </a:bodyPr>
          <a:lstStyle/>
          <a:p>
            <a:r>
              <a:rPr lang="en-US" sz="1200" i="1" dirty="0" smtClean="0"/>
              <a:t>“Your talent is God’s gift to you. What you do with it is your gift back to God.</a:t>
            </a:r>
          </a:p>
          <a:p>
            <a:r>
              <a:rPr lang="en-US" sz="1200" i="1" dirty="0"/>
              <a:t> </a:t>
            </a:r>
            <a:r>
              <a:rPr lang="en-US" sz="1200" i="1" dirty="0" smtClean="0"/>
              <a:t>                                                      Leo </a:t>
            </a:r>
            <a:r>
              <a:rPr lang="en-US" sz="1200" i="1" dirty="0" err="1" smtClean="0"/>
              <a:t>Buscaglia</a:t>
            </a:r>
            <a:endParaRPr lang="en-US" sz="1200" i="1" dirty="0"/>
          </a:p>
        </p:txBody>
      </p:sp>
    </p:spTree>
    <p:extLst>
      <p:ext uri="{BB962C8B-B14F-4D97-AF65-F5344CB8AC3E}">
        <p14:creationId xmlns:p14="http://schemas.microsoft.com/office/powerpoint/2010/main" val="1604382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CA-GlobalLinks-Header_synod_528.jpg"/>
          <p:cNvPicPr/>
          <p:nvPr/>
        </p:nvPicPr>
        <p:blipFill>
          <a:blip r:embed="rId2" cstate="print"/>
          <a:stretch>
            <a:fillRect/>
          </a:stretch>
        </p:blipFill>
        <p:spPr>
          <a:xfrm>
            <a:off x="1447800" y="381000"/>
            <a:ext cx="4023360" cy="906780"/>
          </a:xfrm>
          <a:prstGeom prst="rect">
            <a:avLst/>
          </a:prstGeom>
        </p:spPr>
      </p:pic>
      <p:sp>
        <p:nvSpPr>
          <p:cNvPr id="5" name="TextBox 4"/>
          <p:cNvSpPr txBox="1"/>
          <p:nvPr/>
        </p:nvSpPr>
        <p:spPr>
          <a:xfrm>
            <a:off x="381000" y="1676400"/>
            <a:ext cx="6019800" cy="7294305"/>
          </a:xfrm>
          <a:prstGeom prst="rect">
            <a:avLst/>
          </a:prstGeom>
          <a:noFill/>
        </p:spPr>
        <p:txBody>
          <a:bodyPr wrap="square" rtlCol="0">
            <a:spAutoFit/>
          </a:bodyPr>
          <a:lstStyle/>
          <a:p>
            <a:r>
              <a:rPr lang="en-US" sz="1200" b="1" dirty="0"/>
              <a:t>Monthly News</a:t>
            </a:r>
            <a:endParaRPr lang="en-US" sz="1200" dirty="0"/>
          </a:p>
          <a:p>
            <a:r>
              <a:rPr lang="en-US" sz="1200" dirty="0"/>
              <a:t>Each month, ELCA Global Mission sends out current news about Lutheran work across the world.  Through the Internet, take some time to see how God is working in Lutheran churches in far off places.  We are part of these efforts through BLC’s mission support to the North/West Lower Michigan Synod and through individual gifts by our members.</a:t>
            </a:r>
          </a:p>
          <a:p>
            <a:r>
              <a:rPr lang="en-US" sz="1200" b="1" dirty="0"/>
              <a:t> </a:t>
            </a:r>
            <a:endParaRPr lang="en-US" sz="1200" dirty="0"/>
          </a:p>
          <a:p>
            <a:r>
              <a:rPr lang="en-US" sz="1200" b="1" dirty="0"/>
              <a:t> </a:t>
            </a:r>
            <a:endParaRPr lang="en-US" sz="1200" dirty="0"/>
          </a:p>
          <a:p>
            <a:r>
              <a:rPr lang="en-US" sz="1200" b="1" dirty="0"/>
              <a:t>Evangelism in West Africa</a:t>
            </a:r>
            <a:r>
              <a:rPr lang="en-US" sz="1200" dirty="0"/>
              <a:t/>
            </a:r>
            <a:br>
              <a:rPr lang="en-US" sz="1200" dirty="0"/>
            </a:br>
            <a:r>
              <a:rPr lang="en-US" sz="1200" dirty="0"/>
              <a:t>In Senegal and The Gambia, two Lutheran churches are evangelizing to grow the church and expand their mission outreach. </a:t>
            </a:r>
            <a:r>
              <a:rPr lang="en-US" sz="1200" dirty="0">
                <a:hlinkClick r:id="rId3"/>
              </a:rPr>
              <a:t>Watch the powerful video</a:t>
            </a:r>
            <a:r>
              <a:rPr lang="en-US" sz="1200" dirty="0"/>
              <a:t> from these West African countries, where our brothers and sisters are daily witnesses by serving through word and deed.  </a:t>
            </a:r>
            <a:r>
              <a:rPr lang="en-US" sz="1200" b="1" dirty="0"/>
              <a:t> </a:t>
            </a:r>
            <a:r>
              <a:rPr lang="en-US" sz="1200" b="1" u="sng" dirty="0"/>
              <a:t>https://www.youtube.com/watch?v=MJqvvzfKY0I</a:t>
            </a:r>
            <a:endParaRPr lang="en-US" sz="1200" dirty="0"/>
          </a:p>
          <a:p>
            <a:r>
              <a:rPr lang="en-US" sz="1200" b="1" dirty="0"/>
              <a:t> </a:t>
            </a:r>
            <a:endParaRPr lang="en-US" sz="1200" dirty="0"/>
          </a:p>
          <a:p>
            <a:r>
              <a:rPr lang="en-US" sz="1200" b="1" dirty="0"/>
              <a:t> </a:t>
            </a:r>
            <a:endParaRPr lang="en-US" sz="1200" dirty="0"/>
          </a:p>
          <a:p>
            <a:r>
              <a:rPr lang="en-US" sz="1200" b="1" dirty="0"/>
              <a:t>Nepal Earthquake 2 Years Later</a:t>
            </a:r>
            <a:r>
              <a:rPr lang="en-US" sz="1200" dirty="0"/>
              <a:t/>
            </a:r>
            <a:br>
              <a:rPr lang="en-US" sz="1200" dirty="0"/>
            </a:br>
            <a:r>
              <a:rPr lang="en-US" sz="1200" dirty="0"/>
              <a:t>On April 25, 2015, around 11:55 a.m. local time, a 7.8-magnitude earthquake shook Nepal, with its epicenter approximately 43 miles from its capital city, Kathmandu. The earthquake was felt around the country, but the Kathmandu valley and western region of the country were hit hardest. </a:t>
            </a:r>
            <a:r>
              <a:rPr lang="en-US" sz="1200" dirty="0">
                <a:hlinkClick r:id="rId4"/>
              </a:rPr>
              <a:t>Read how the ELCA</a:t>
            </a:r>
            <a:r>
              <a:rPr lang="en-US" sz="1200" dirty="0"/>
              <a:t> is still helping rebuild communities in Nepal through Lutheran Disaster Response. </a:t>
            </a:r>
            <a:r>
              <a:rPr lang="en-US" sz="1200" b="1" u="sng" dirty="0"/>
              <a:t>http://blogs.elca.org/disasterresponse/nepal-earthquake-2-years-later/</a:t>
            </a:r>
            <a:endParaRPr lang="en-US" sz="1200" dirty="0"/>
          </a:p>
          <a:p>
            <a:r>
              <a:rPr lang="en-US" sz="1200" b="1" dirty="0"/>
              <a:t> </a:t>
            </a:r>
            <a:endParaRPr lang="en-US" sz="1200" dirty="0"/>
          </a:p>
          <a:p>
            <a:r>
              <a:rPr lang="en-US" sz="1200" b="1" dirty="0"/>
              <a:t> </a:t>
            </a:r>
            <a:endParaRPr lang="en-US" sz="1200" dirty="0"/>
          </a:p>
          <a:p>
            <a:r>
              <a:rPr lang="en-US" sz="1200" b="1" dirty="0"/>
              <a:t>'Liberated by God's Grace': The Lutheran World Federation 12</a:t>
            </a:r>
            <a:r>
              <a:rPr lang="en-US" sz="1200" b="1" baseline="30000" dirty="0"/>
              <a:t>th</a:t>
            </a:r>
            <a:r>
              <a:rPr lang="en-US" sz="1200" b="1" dirty="0"/>
              <a:t> Assembly</a:t>
            </a:r>
            <a:r>
              <a:rPr lang="en-US" sz="1200" dirty="0"/>
              <a:t/>
            </a:r>
            <a:br>
              <a:rPr lang="en-US" sz="1200" dirty="0"/>
            </a:br>
            <a:r>
              <a:rPr lang="en-US" sz="1200" dirty="0"/>
              <a:t>From May 10-16, The Lutheran World Federation (LWF) </a:t>
            </a:r>
            <a:r>
              <a:rPr lang="en-US" sz="1200" dirty="0">
                <a:hlinkClick r:id="rId5"/>
              </a:rPr>
              <a:t>gathered for its 12th Assembly in Windhoek, Namibia</a:t>
            </a:r>
            <a:r>
              <a:rPr lang="en-US" sz="1200" dirty="0"/>
              <a:t>. Delegates from around the world - including a delegation from the ELCA - gathered around the theme “Liberated by God’s Grace.”  This theme also frames the LWF’s approach to the 500th anniversary of the Reformation in 2017 by expressing two pivotal insights of Lutheran theology: the prevalence of God’s grace when it comes to justification and the gift of freedom that results from God’s transformative action.  </a:t>
            </a:r>
            <a:r>
              <a:rPr lang="en-US" sz="1200" b="1" u="sng" dirty="0"/>
              <a:t>https://www.lwfassembly.org/en</a:t>
            </a:r>
            <a:endParaRPr lang="en-US" sz="1200" dirty="0"/>
          </a:p>
          <a:p>
            <a:r>
              <a:rPr lang="en-US" sz="1200" b="1" dirty="0"/>
              <a:t> </a:t>
            </a:r>
            <a:endParaRPr lang="en-US" sz="1200" dirty="0"/>
          </a:p>
          <a:p>
            <a:r>
              <a:rPr lang="en-US" sz="1200" b="1" dirty="0"/>
              <a:t> </a:t>
            </a:r>
            <a:endParaRPr lang="en-US" sz="1200" dirty="0"/>
          </a:p>
          <a:p>
            <a:r>
              <a:rPr lang="en-US" sz="1200" b="1" dirty="0"/>
              <a:t>Construction Progress in Juba, South Sudan</a:t>
            </a:r>
            <a:endParaRPr lang="en-US" sz="1200" dirty="0"/>
          </a:p>
          <a:p>
            <a:r>
              <a:rPr lang="en-US" sz="1200" dirty="0"/>
              <a:t>Thanks to support from the ELCA community and our local and international partners, the Lutheran center and clinic in Juba, South Sudan, is nearly complete! When finished, the center will provide both health and educational services to the community. However, this important project is only half funded. Watch this video to learn more, and to find out how you can help</a:t>
            </a:r>
            <a:r>
              <a:rPr lang="en-US" sz="1200" b="1" dirty="0"/>
              <a:t>. </a:t>
            </a:r>
            <a:r>
              <a:rPr lang="en-US" sz="1200" b="1" u="sng" dirty="0">
                <a:hlinkClick r:id="rId6"/>
              </a:rPr>
              <a:t>https://www.youtube.com/watch?v=tJ7F2FITF-Q</a:t>
            </a:r>
            <a:endParaRPr lang="en-US" sz="1200" dirty="0"/>
          </a:p>
        </p:txBody>
      </p:sp>
    </p:spTree>
    <p:extLst>
      <p:ext uri="{BB962C8B-B14F-4D97-AF65-F5344CB8AC3E}">
        <p14:creationId xmlns:p14="http://schemas.microsoft.com/office/powerpoint/2010/main" val="3749779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70852" y="5531490"/>
            <a:ext cx="593109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354286" y="2930548"/>
            <a:ext cx="5931091" cy="0"/>
          </a:xfrm>
          <a:prstGeom prst="line">
            <a:avLst/>
          </a:prstGeom>
        </p:spPr>
        <p:style>
          <a:lnRef idx="1">
            <a:schemeClr val="dk1"/>
          </a:lnRef>
          <a:fillRef idx="0">
            <a:schemeClr val="dk1"/>
          </a:fillRef>
          <a:effectRef idx="0">
            <a:schemeClr val="dk1"/>
          </a:effectRef>
          <a:fontRef idx="minor">
            <a:schemeClr val="tx1"/>
          </a:fontRef>
        </p:style>
      </p:cxnSp>
      <p:sp>
        <p:nvSpPr>
          <p:cNvPr id="12" name="Rectangle 11"/>
          <p:cNvSpPr/>
          <p:nvPr/>
        </p:nvSpPr>
        <p:spPr>
          <a:xfrm>
            <a:off x="152400" y="7439934"/>
            <a:ext cx="6520274" cy="1384995"/>
          </a:xfrm>
          <a:prstGeom prst="rect">
            <a:avLst/>
          </a:prstGeom>
          <a:ln>
            <a:solidFill>
              <a:schemeClr val="tx1"/>
            </a:solidFill>
          </a:ln>
        </p:spPr>
        <p:txBody>
          <a:bodyPr wrap="square">
            <a:spAutoFit/>
          </a:bodyPr>
          <a:lstStyle/>
          <a:p>
            <a:pPr algn="ctr"/>
            <a:r>
              <a:rPr lang="en-US" sz="1400" b="1" dirty="0">
                <a:latin typeface="Times New Roman" panose="02020603050405020304" pitchFamily="18" charset="0"/>
                <a:ea typeface="Times New Roman" panose="02020603050405020304" pitchFamily="18" charset="0"/>
              </a:rPr>
              <a:t>Are you checking for the latest BLC updates at: </a:t>
            </a:r>
            <a:r>
              <a:rPr lang="en-US" sz="1400" u="sng" dirty="0">
                <a:solidFill>
                  <a:srgbClr val="0000FF"/>
                </a:solidFill>
                <a:latin typeface="Times New Roman" panose="02020603050405020304" pitchFamily="18" charset="0"/>
                <a:ea typeface="Times New Roman" panose="02020603050405020304" pitchFamily="18" charset="0"/>
                <a:hlinkClick r:id="rId2" tooltip="This external link will open in a new window"/>
              </a:rPr>
              <a:t>www.bethlehemtc.org</a:t>
            </a:r>
            <a:r>
              <a:rPr lang="en-US" sz="1400" dirty="0">
                <a:latin typeface="Times New Roman" panose="02020603050405020304" pitchFamily="18" charset="0"/>
                <a:ea typeface="Times New Roman" panose="02020603050405020304" pitchFamily="18" charset="0"/>
              </a:rPr>
              <a:t>?</a:t>
            </a:r>
          </a:p>
          <a:p>
            <a:r>
              <a:rPr lang="en-US" sz="1400" dirty="0">
                <a:latin typeface="Times New Roman" panose="02020603050405020304" pitchFamily="18" charset="0"/>
                <a:ea typeface="Times New Roman" panose="02020603050405020304" pitchFamily="18" charset="0"/>
              </a:rPr>
              <a:t> </a:t>
            </a:r>
          </a:p>
          <a:p>
            <a:pPr algn="ctr"/>
            <a:r>
              <a:rPr lang="en-US" sz="1400" b="1" dirty="0">
                <a:latin typeface="Times New Roman" panose="02020603050405020304" pitchFamily="18" charset="0"/>
                <a:ea typeface="Times New Roman" panose="02020603050405020304" pitchFamily="18" charset="0"/>
              </a:rPr>
              <a:t>You saw Norm and others take the photos...be sure you see them at </a:t>
            </a:r>
            <a:r>
              <a:rPr lang="en-US" sz="1400" u="sng" dirty="0">
                <a:solidFill>
                  <a:srgbClr val="0000FF"/>
                </a:solidFill>
                <a:latin typeface="Times New Roman" panose="02020603050405020304" pitchFamily="18" charset="0"/>
                <a:ea typeface="Times New Roman" panose="02020603050405020304" pitchFamily="18" charset="0"/>
                <a:hlinkClick r:id="rId2" tooltip="This external link will open in a new window"/>
              </a:rPr>
              <a:t>www.bethlehemtc.org</a:t>
            </a:r>
            <a:r>
              <a:rPr lang="en-US" sz="1400" dirty="0">
                <a:latin typeface="Times New Roman" panose="02020603050405020304" pitchFamily="18" charset="0"/>
                <a:ea typeface="Times New Roman" panose="02020603050405020304" pitchFamily="18" charset="0"/>
              </a:rPr>
              <a:t>!</a:t>
            </a:r>
          </a:p>
          <a:p>
            <a:r>
              <a:rPr lang="en-US" sz="1400" dirty="0">
                <a:latin typeface="Times New Roman" panose="02020603050405020304" pitchFamily="18" charset="0"/>
                <a:ea typeface="Times New Roman" panose="02020603050405020304" pitchFamily="18" charset="0"/>
              </a:rPr>
              <a:t> </a:t>
            </a:r>
          </a:p>
          <a:p>
            <a:pPr algn="ctr"/>
            <a:r>
              <a:rPr lang="en-US" sz="1400" b="1" dirty="0">
                <a:latin typeface="Times New Roman" panose="02020603050405020304" pitchFamily="18" charset="0"/>
                <a:ea typeface="Times New Roman" panose="02020603050405020304" pitchFamily="18" charset="0"/>
              </a:rPr>
              <a:t>Good News...and great news...at www.bethlehemtc.org...</a:t>
            </a:r>
            <a:endParaRPr lang="en-US" sz="1400" b="1" dirty="0">
              <a:effectLst/>
              <a:latin typeface="Times New Roman" panose="02020603050405020304" pitchFamily="18" charset="0"/>
              <a:ea typeface="Times New Roman" panose="02020603050405020304" pitchFamily="18" charset="0"/>
            </a:endParaRPr>
          </a:p>
        </p:txBody>
      </p:sp>
      <p:sp>
        <p:nvSpPr>
          <p:cNvPr id="15" name="Text Box 15"/>
          <p:cNvSpPr txBox="1"/>
          <p:nvPr/>
        </p:nvSpPr>
        <p:spPr>
          <a:xfrm>
            <a:off x="389642" y="3213345"/>
            <a:ext cx="5631096" cy="2152646"/>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u="sng" dirty="0">
                <a:effectLst/>
                <a:ea typeface="Times New Roman" panose="02020603050405020304" pitchFamily="18" charset="0"/>
              </a:rPr>
              <a:t>Help Wanted</a:t>
            </a:r>
            <a:endParaRPr lang="en-US" dirty="0">
              <a:effectLst/>
              <a:ea typeface="Times New Roman" panose="02020603050405020304" pitchFamily="18" charset="0"/>
            </a:endParaRPr>
          </a:p>
          <a:p>
            <a:pPr marL="0" marR="0" algn="ctr">
              <a:spcBef>
                <a:spcPts val="0"/>
              </a:spcBef>
              <a:spcAft>
                <a:spcPts val="0"/>
              </a:spcAft>
            </a:pPr>
            <a:r>
              <a:rPr lang="en-US" b="1" u="sng" dirty="0">
                <a:effectLst/>
                <a:ea typeface="Times New Roman" panose="02020603050405020304" pitchFamily="18" charset="0"/>
              </a:rPr>
              <a:t>Custodian (16 </a:t>
            </a:r>
            <a:r>
              <a:rPr lang="en-US" b="1" u="sng" dirty="0" err="1">
                <a:effectLst/>
                <a:ea typeface="Times New Roman" panose="02020603050405020304" pitchFamily="18" charset="0"/>
              </a:rPr>
              <a:t>hrs</a:t>
            </a:r>
            <a:r>
              <a:rPr lang="en-US" b="1" u="sng" dirty="0">
                <a:effectLst/>
                <a:ea typeface="Times New Roman" panose="02020603050405020304" pitchFamily="18" charset="0"/>
              </a:rPr>
              <a:t>/</a:t>
            </a:r>
            <a:r>
              <a:rPr lang="en-US" b="1" u="sng" dirty="0" err="1">
                <a:effectLst/>
                <a:ea typeface="Times New Roman" panose="02020603050405020304" pitchFamily="18" charset="0"/>
              </a:rPr>
              <a:t>wk</a:t>
            </a:r>
            <a:r>
              <a:rPr lang="en-US" b="1" u="sng" dirty="0">
                <a:effectLst/>
                <a:ea typeface="Times New Roman" panose="02020603050405020304" pitchFamily="18" charset="0"/>
              </a:rPr>
              <a:t>)</a:t>
            </a:r>
            <a:endParaRPr lang="en-US" dirty="0">
              <a:effectLst/>
              <a:ea typeface="Times New Roman" panose="02020603050405020304" pitchFamily="18" charset="0"/>
            </a:endParaRPr>
          </a:p>
          <a:p>
            <a:pPr marL="0" marR="0">
              <a:spcBef>
                <a:spcPts val="0"/>
              </a:spcBef>
              <a:spcAft>
                <a:spcPts val="0"/>
              </a:spcAft>
            </a:pPr>
            <a:r>
              <a:rPr lang="en-US" sz="300"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dirty="0">
                <a:effectLst/>
                <a:ea typeface="Times New Roman" panose="02020603050405020304" pitchFamily="18" charset="0"/>
              </a:rPr>
              <a:t>We are pleased to share that Caleb Kelly will serve this summer as interim custodian. Bethlehem still seeks a permanent part time </a:t>
            </a:r>
            <a:r>
              <a:rPr lang="en-US" sz="1600" dirty="0" smtClean="0">
                <a:effectLst/>
                <a:ea typeface="Times New Roman" panose="02020603050405020304" pitchFamily="18" charset="0"/>
              </a:rPr>
              <a:t>Custodian. If </a:t>
            </a:r>
            <a:r>
              <a:rPr lang="en-US" sz="1600" dirty="0">
                <a:effectLst/>
                <a:ea typeface="Times New Roman" panose="02020603050405020304" pitchFamily="18" charset="0"/>
              </a:rPr>
              <a:t>you are interested, please contact the Church office at 947-9880, or talk to either Carl Lehto (custodian) or Leonard Graf (either position).           </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p>
        </p:txBody>
      </p:sp>
      <p:sp>
        <p:nvSpPr>
          <p:cNvPr id="3" name="TextBox 2"/>
          <p:cNvSpPr txBox="1"/>
          <p:nvPr/>
        </p:nvSpPr>
        <p:spPr>
          <a:xfrm>
            <a:off x="376934" y="214778"/>
            <a:ext cx="5870378" cy="2523768"/>
          </a:xfrm>
          <a:prstGeom prst="rect">
            <a:avLst/>
          </a:prstGeom>
          <a:noFill/>
        </p:spPr>
        <p:txBody>
          <a:bodyPr wrap="square" rtlCol="0">
            <a:spAutoFit/>
          </a:bodyPr>
          <a:lstStyle/>
          <a:p>
            <a:pPr algn="ctr"/>
            <a:r>
              <a:rPr lang="en-US" b="1" u="sng" dirty="0"/>
              <a:t>YOUR HELP NEEDED !!!!!!</a:t>
            </a:r>
            <a:endParaRPr lang="en-US" dirty="0"/>
          </a:p>
          <a:p>
            <a:pPr algn="just"/>
            <a:r>
              <a:rPr lang="en-US" sz="1400" dirty="0"/>
              <a:t>One of BLC goals this year is to energize our Membership and Stewardship efforts.  Both Committees are in need of volunteers to make this happen.  We are half way thru the year so the time to act is now.  Please take a moment and ask yourself if you can find time to meet once a month and bring your ideas and talents to the team.  Again, your support is critical to our success and makes all the difference.  Contact the church office (947-9880) and leave a message for Dave </a:t>
            </a:r>
            <a:r>
              <a:rPr lang="en-US" sz="1400" dirty="0" err="1"/>
              <a:t>Peppler</a:t>
            </a:r>
            <a:r>
              <a:rPr lang="en-US" sz="1400" dirty="0"/>
              <a:t> or Phil </a:t>
            </a:r>
            <a:r>
              <a:rPr lang="en-US" sz="1400" dirty="0" smtClean="0"/>
              <a:t>Anderson, </a:t>
            </a:r>
            <a:r>
              <a:rPr lang="en-US" sz="1400" dirty="0"/>
              <a:t>or e mail the church at diane.mcwethy@bethlehemtc.org  if you would like to volunteer to help on either of these committees or would like more information on what is involved.</a:t>
            </a:r>
          </a:p>
        </p:txBody>
      </p:sp>
      <p:sp>
        <p:nvSpPr>
          <p:cNvPr id="5" name="TextBox 4"/>
          <p:cNvSpPr txBox="1"/>
          <p:nvPr/>
        </p:nvSpPr>
        <p:spPr>
          <a:xfrm>
            <a:off x="354286" y="5696990"/>
            <a:ext cx="6198914" cy="1569660"/>
          </a:xfrm>
          <a:prstGeom prst="rect">
            <a:avLst/>
          </a:prstGeom>
          <a:noFill/>
        </p:spPr>
        <p:txBody>
          <a:bodyPr wrap="square" rtlCol="0">
            <a:spAutoFit/>
          </a:bodyPr>
          <a:lstStyle/>
          <a:p>
            <a:r>
              <a:rPr lang="en-US" sz="1600" dirty="0" smtClean="0"/>
              <a:t>Carol Collins has a new address and would love to keep in touch with her BLC family!</a:t>
            </a:r>
          </a:p>
          <a:p>
            <a:pPr algn="ctr"/>
            <a:r>
              <a:rPr lang="en-US" sz="1600" dirty="0" smtClean="0"/>
              <a:t>Carol Collins</a:t>
            </a:r>
          </a:p>
          <a:p>
            <a:pPr algn="ctr"/>
            <a:r>
              <a:rPr lang="en-US" sz="1600" dirty="0" smtClean="0"/>
              <a:t>1100 </a:t>
            </a:r>
            <a:r>
              <a:rPr lang="en-US" sz="1600" dirty="0" err="1" smtClean="0"/>
              <a:t>Sunview</a:t>
            </a:r>
            <a:r>
              <a:rPr lang="en-US" sz="1600" dirty="0" smtClean="0"/>
              <a:t> Drive, Apartment 113</a:t>
            </a:r>
          </a:p>
          <a:p>
            <a:pPr algn="ctr"/>
            <a:r>
              <a:rPr lang="en-US" sz="1600" dirty="0" smtClean="0"/>
              <a:t>St. Johns, MI 48879</a:t>
            </a:r>
          </a:p>
          <a:p>
            <a:pPr algn="ctr"/>
            <a:r>
              <a:rPr lang="en-US" sz="1600" dirty="0" smtClean="0"/>
              <a:t>cjcollins80@charter.net</a:t>
            </a:r>
            <a:endParaRPr lang="en-US" sz="1600" dirty="0"/>
          </a:p>
        </p:txBody>
      </p:sp>
    </p:spTree>
    <p:extLst>
      <p:ext uri="{BB962C8B-B14F-4D97-AF65-F5344CB8AC3E}">
        <p14:creationId xmlns:p14="http://schemas.microsoft.com/office/powerpoint/2010/main" val="130476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CDD01717_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444143" y="211669"/>
            <a:ext cx="3984625"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 Box 3"/>
          <p:cNvSpPr txBox="1">
            <a:spLocks noChangeArrowheads="1"/>
          </p:cNvSpPr>
          <p:nvPr/>
        </p:nvSpPr>
        <p:spPr bwMode="auto">
          <a:xfrm>
            <a:off x="177983" y="4192006"/>
            <a:ext cx="6418612" cy="97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444" fontAlgn="base">
              <a:spcBef>
                <a:spcPct val="0"/>
              </a:spcBef>
              <a:spcAft>
                <a:spcPct val="0"/>
              </a:spcAft>
            </a:pPr>
            <a:endParaRPr lang="en-US" sz="1200" b="1" u="sng" dirty="0">
              <a:solidFill>
                <a:srgbClr val="000000"/>
              </a:solidFill>
              <a:latin typeface="Georgia" pitchFamily="18" charset="0"/>
              <a:cs typeface="Arial" pitchFamily="34" charset="0"/>
            </a:endParaRPr>
          </a:p>
          <a:p>
            <a:pPr algn="ctr" defTabSz="914444" fontAlgn="base">
              <a:spcBef>
                <a:spcPct val="0"/>
              </a:spcBef>
              <a:spcAft>
                <a:spcPct val="0"/>
              </a:spcAft>
            </a:pPr>
            <a:r>
              <a:rPr lang="en-US" sz="1600" b="1" u="sng" dirty="0">
                <a:solidFill>
                  <a:srgbClr val="000000"/>
                </a:solidFill>
                <a:latin typeface="Arial" panose="020B0604020202020204" pitchFamily="34" charset="0"/>
                <a:cs typeface="Arial" panose="020B0604020202020204" pitchFamily="34" charset="0"/>
              </a:rPr>
              <a:t>Hospital Visits</a:t>
            </a:r>
            <a:r>
              <a:rPr lang="en-US" sz="1600" b="1"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Please let the church office know if you are going into the hospital for a </a:t>
            </a:r>
            <a:r>
              <a:rPr lang="en-US" sz="1600" dirty="0" smtClean="0">
                <a:solidFill>
                  <a:srgbClr val="000000"/>
                </a:solidFill>
                <a:latin typeface="Arial" panose="020B0604020202020204" pitchFamily="34" charset="0"/>
                <a:cs typeface="Arial" panose="020B0604020202020204" pitchFamily="34" charset="0"/>
              </a:rPr>
              <a:t>scheduled </a:t>
            </a:r>
            <a:r>
              <a:rPr lang="en-US" sz="1600" dirty="0">
                <a:solidFill>
                  <a:srgbClr val="000000"/>
                </a:solidFill>
                <a:latin typeface="Arial" panose="020B0604020202020204" pitchFamily="34" charset="0"/>
                <a:cs typeface="Arial" panose="020B0604020202020204" pitchFamily="34" charset="0"/>
              </a:rPr>
              <a:t>procedure or an emergency so  Pastor Paul can visit you. </a:t>
            </a:r>
            <a:endParaRPr lang="en-US" sz="2400" dirty="0">
              <a:latin typeface="Arial" pitchFamily="34" charset="0"/>
              <a:cs typeface="Arial" pitchFamily="34" charset="0"/>
            </a:endParaRPr>
          </a:p>
        </p:txBody>
      </p:sp>
      <p:sp>
        <p:nvSpPr>
          <p:cNvPr id="15" name="Line 6"/>
          <p:cNvSpPr>
            <a:spLocks noChangeShapeType="1"/>
          </p:cNvSpPr>
          <p:nvPr/>
        </p:nvSpPr>
        <p:spPr bwMode="auto">
          <a:xfrm flipV="1">
            <a:off x="53787" y="5383110"/>
            <a:ext cx="6716566" cy="948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dirty="0"/>
          </a:p>
        </p:txBody>
      </p:sp>
      <p:sp>
        <p:nvSpPr>
          <p:cNvPr id="2" name="Rectangle 2"/>
          <p:cNvSpPr>
            <a:spLocks noChangeArrowheads="1"/>
          </p:cNvSpPr>
          <p:nvPr/>
        </p:nvSpPr>
        <p:spPr bwMode="auto">
          <a:xfrm>
            <a:off x="4" y="439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3"/>
          <p:cNvSpPr>
            <a:spLocks noChangeArrowheads="1"/>
          </p:cNvSpPr>
          <p:nvPr/>
        </p:nvSpPr>
        <p:spPr bwMode="auto">
          <a:xfrm flipH="1">
            <a:off x="210789" y="1142006"/>
            <a:ext cx="65202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 pos="1143000" algn="l"/>
              </a:tabLst>
              <a:defRPr>
                <a:solidFill>
                  <a:schemeClr val="tx1"/>
                </a:solidFill>
                <a:latin typeface="Arial" panose="020B0604020202020204" pitchFamily="34" charset="0"/>
              </a:defRPr>
            </a:lvl9pPr>
          </a:lstStyle>
          <a:p>
            <a:pPr defTabSz="914444">
              <a:tabLst>
                <a:tab pos="114305" algn="l"/>
                <a:tab pos="1143054" algn="l"/>
              </a:tabLst>
            </a:pPr>
            <a:endParaRPr lang="en-US" sz="1100" b="1" u="sng" dirty="0">
              <a:ea typeface="Times New Roman" panose="02020603050405020304" pitchFamily="18" charset="0"/>
              <a:cs typeface="Arial" panose="020B0604020202020204" pitchFamily="34" charset="0"/>
            </a:endParaRPr>
          </a:p>
          <a:p>
            <a:endParaRPr lang="en-US" sz="1100" b="1" u="sng" dirty="0">
              <a:ea typeface="Times New Roman" panose="02020603050405020304" pitchFamily="18" charset="0"/>
              <a:cs typeface="Arial" panose="020B0604020202020204" pitchFamily="34" charset="0"/>
            </a:endParaRPr>
          </a:p>
        </p:txBody>
      </p:sp>
      <p:sp>
        <p:nvSpPr>
          <p:cNvPr id="8" name="Rectangle 7"/>
          <p:cNvSpPr/>
          <p:nvPr/>
        </p:nvSpPr>
        <p:spPr>
          <a:xfrm>
            <a:off x="2152130" y="480145"/>
            <a:ext cx="2568653" cy="369332"/>
          </a:xfrm>
          <a:prstGeom prst="rect">
            <a:avLst/>
          </a:prstGeom>
        </p:spPr>
        <p:txBody>
          <a:bodyPr wrap="none">
            <a:spAutoFit/>
          </a:bodyPr>
          <a:lstStyle/>
          <a:p>
            <a:pPr marR="455635" algn="ctr" fontAlgn="base">
              <a:spcBef>
                <a:spcPct val="0"/>
              </a:spcBef>
              <a:spcAft>
                <a:spcPct val="0"/>
              </a:spcAft>
            </a:pPr>
            <a:r>
              <a:rPr lang="en-US" b="1" u="sng" dirty="0">
                <a:solidFill>
                  <a:srgbClr val="000000"/>
                </a:solidFill>
                <a:latin typeface="Arial" pitchFamily="34" charset="0"/>
                <a:cs typeface="Arial" pitchFamily="34" charset="0"/>
              </a:rPr>
              <a:t>Health </a:t>
            </a:r>
            <a:r>
              <a:rPr lang="en-US" b="1" u="sng" dirty="0" smtClean="0">
                <a:solidFill>
                  <a:srgbClr val="000000"/>
                </a:solidFill>
                <a:latin typeface="Arial" pitchFamily="34" charset="0"/>
                <a:cs typeface="Arial" pitchFamily="34" charset="0"/>
              </a:rPr>
              <a:t>Concerns*</a:t>
            </a:r>
            <a:endParaRPr lang="en-US" b="1" u="sng" dirty="0">
              <a:solidFill>
                <a:srgbClr val="000000"/>
              </a:solidFill>
              <a:latin typeface="Arial" pitchFamily="34" charset="0"/>
              <a:cs typeface="Arial" pitchFamily="34" charset="0"/>
            </a:endParaRPr>
          </a:p>
        </p:txBody>
      </p:sp>
      <p:sp>
        <p:nvSpPr>
          <p:cNvPr id="27" name="Rectangle 7"/>
          <p:cNvSpPr>
            <a:spLocks noChangeArrowheads="1"/>
          </p:cNvSpPr>
          <p:nvPr/>
        </p:nvSpPr>
        <p:spPr bwMode="auto">
          <a:xfrm>
            <a:off x="2543177" y="443337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5"/>
          <p:cNvSpPr>
            <a:spLocks noChangeArrowheads="1"/>
          </p:cNvSpPr>
          <p:nvPr/>
        </p:nvSpPr>
        <p:spPr bwMode="auto">
          <a:xfrm>
            <a:off x="1222376" y="458577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1pPr>
            <a:lvl2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2pPr>
            <a:lvl3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3pPr>
            <a:lvl4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4pPr>
            <a:lvl5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 pos="1200150" algn="l"/>
                <a:tab pos="2171700" algn="l"/>
                <a:tab pos="2743200" algn="l"/>
                <a:tab pos="3200400" algn="l"/>
                <a:tab pos="3657600" algn="l"/>
                <a:tab pos="4114800" algn="l"/>
                <a:tab pos="4572000" algn="l"/>
                <a:tab pos="5029200" algn="l"/>
              </a:tabLst>
              <a:defRPr>
                <a:solidFill>
                  <a:schemeClr val="tx1"/>
                </a:solidFill>
                <a:latin typeface="Arial" pitchFamily="34" charset="0"/>
                <a:cs typeface="Arial" pitchFamily="34" charset="0"/>
              </a:defRPr>
            </a:lvl9pPr>
          </a:lstStyle>
          <a:p>
            <a:pPr defTabSz="914444">
              <a:tabLst>
                <a:tab pos="457222" algn="l"/>
                <a:tab pos="1200206" algn="l"/>
                <a:tab pos="2171802" algn="l"/>
                <a:tab pos="2743329" algn="l"/>
                <a:tab pos="3200551" algn="l"/>
                <a:tab pos="3657771" algn="l"/>
                <a:tab pos="4114992" algn="l"/>
                <a:tab pos="4572214" algn="l"/>
                <a:tab pos="5029436" algn="l"/>
              </a:tabLst>
            </a:pPr>
            <a:endParaRPr lang="en-US" altLang="en-US" dirty="0"/>
          </a:p>
        </p:txBody>
      </p:sp>
      <p:sp>
        <p:nvSpPr>
          <p:cNvPr id="13" name="Rectangle 12"/>
          <p:cNvSpPr/>
          <p:nvPr/>
        </p:nvSpPr>
        <p:spPr>
          <a:xfrm>
            <a:off x="75007" y="924145"/>
            <a:ext cx="6722899" cy="3200876"/>
          </a:xfrm>
          <a:prstGeom prst="rect">
            <a:avLst/>
          </a:prstGeom>
        </p:spPr>
        <p:txBody>
          <a:bodyPr wrap="square">
            <a:spAutoFit/>
          </a:bodyPr>
          <a:lstStyle/>
          <a:p>
            <a:pPr algn="ctr"/>
            <a:r>
              <a:rPr lang="en-US" sz="1400" i="1" dirty="0" smtClean="0"/>
              <a:t> </a:t>
            </a:r>
            <a:r>
              <a:rPr lang="en-US" b="1" dirty="0">
                <a:latin typeface="Gadugi" panose="020B0502040204020203" pitchFamily="34" charset="0"/>
              </a:rPr>
              <a:t>Jeri Boike, Richard Fernholz, Karen Anderson, Bob Jahnke,</a:t>
            </a:r>
          </a:p>
          <a:p>
            <a:pPr algn="ctr"/>
            <a:r>
              <a:rPr lang="en-US" b="1" dirty="0" smtClean="0">
                <a:latin typeface="Gadugi" panose="020B0502040204020203" pitchFamily="34" charset="0"/>
              </a:rPr>
              <a:t>Joe Berry, </a:t>
            </a:r>
            <a:r>
              <a:rPr lang="en-US" b="1" dirty="0">
                <a:latin typeface="Gadugi" panose="020B0502040204020203" pitchFamily="34" charset="0"/>
              </a:rPr>
              <a:t>Carol Collins, Margie Whitney, </a:t>
            </a:r>
            <a:endParaRPr lang="en-US" b="1" dirty="0" smtClean="0">
              <a:latin typeface="Gadugi" panose="020B0502040204020203" pitchFamily="34" charset="0"/>
            </a:endParaRPr>
          </a:p>
          <a:p>
            <a:pPr algn="ctr"/>
            <a:r>
              <a:rPr lang="en-US" b="1" dirty="0" smtClean="0">
                <a:latin typeface="Gadugi" panose="020B0502040204020203" pitchFamily="34" charset="0"/>
              </a:rPr>
              <a:t>Ava </a:t>
            </a:r>
            <a:r>
              <a:rPr lang="en-US" b="1" dirty="0">
                <a:latin typeface="Gadugi" panose="020B0502040204020203" pitchFamily="34" charset="0"/>
              </a:rPr>
              <a:t>Oleson</a:t>
            </a:r>
            <a:r>
              <a:rPr lang="en-US" b="1" dirty="0" smtClean="0">
                <a:latin typeface="Gadugi" panose="020B0502040204020203" pitchFamily="34" charset="0"/>
              </a:rPr>
              <a:t>, Thad </a:t>
            </a:r>
            <a:r>
              <a:rPr lang="en-US" b="1" dirty="0">
                <a:latin typeface="Gadugi" panose="020B0502040204020203" pitchFamily="34" charset="0"/>
              </a:rPr>
              <a:t>Hellenga</a:t>
            </a:r>
            <a:r>
              <a:rPr lang="en-US" b="1" dirty="0" smtClean="0">
                <a:latin typeface="Gadugi" panose="020B0502040204020203" pitchFamily="34" charset="0"/>
              </a:rPr>
              <a:t>, </a:t>
            </a:r>
          </a:p>
          <a:p>
            <a:pPr algn="ctr"/>
            <a:r>
              <a:rPr lang="en-US" b="1" dirty="0" smtClean="0">
                <a:latin typeface="Gadugi" panose="020B0502040204020203" pitchFamily="34" charset="0"/>
              </a:rPr>
              <a:t>Kate </a:t>
            </a:r>
            <a:r>
              <a:rPr lang="en-US" b="1" dirty="0">
                <a:latin typeface="Gadugi" panose="020B0502040204020203" pitchFamily="34" charset="0"/>
              </a:rPr>
              <a:t>Holtfreter</a:t>
            </a:r>
            <a:r>
              <a:rPr lang="en-US" b="1" dirty="0" smtClean="0">
                <a:latin typeface="Gadugi" panose="020B0502040204020203" pitchFamily="34" charset="0"/>
              </a:rPr>
              <a:t>, Virginia </a:t>
            </a:r>
            <a:r>
              <a:rPr lang="en-US" b="1" dirty="0">
                <a:latin typeface="Gadugi" panose="020B0502040204020203" pitchFamily="34" charset="0"/>
              </a:rPr>
              <a:t>Fleming, </a:t>
            </a:r>
            <a:r>
              <a:rPr lang="en-US" b="1" dirty="0" smtClean="0">
                <a:latin typeface="Gadugi" panose="020B0502040204020203" pitchFamily="34" charset="0"/>
              </a:rPr>
              <a:t>and</a:t>
            </a:r>
          </a:p>
          <a:p>
            <a:pPr algn="ctr"/>
            <a:r>
              <a:rPr lang="en-US" b="1" dirty="0" smtClean="0">
                <a:latin typeface="Gadugi" panose="020B0502040204020203" pitchFamily="34" charset="0"/>
              </a:rPr>
              <a:t> </a:t>
            </a:r>
            <a:r>
              <a:rPr lang="en-US" b="1" dirty="0">
                <a:latin typeface="Gadugi" panose="020B0502040204020203" pitchFamily="34" charset="0"/>
              </a:rPr>
              <a:t>Paul &amp; Jessica </a:t>
            </a:r>
            <a:r>
              <a:rPr lang="en-US" b="1" dirty="0" err="1">
                <a:latin typeface="Gadugi" panose="020B0502040204020203" pitchFamily="34" charset="0"/>
              </a:rPr>
              <a:t>Wiemerslagge</a:t>
            </a:r>
            <a:r>
              <a:rPr lang="en-US" b="1" dirty="0">
                <a:latin typeface="Gadugi" panose="020B0502040204020203" pitchFamily="34" charset="0"/>
              </a:rPr>
              <a:t>.</a:t>
            </a:r>
            <a:endParaRPr lang="en-US" sz="2000" b="1" u="sng" dirty="0" smtClean="0">
              <a:latin typeface="Gadugi" panose="020B0502040204020203" pitchFamily="34" charset="0"/>
              <a:cs typeface="Arial" panose="020B0604020202020204" pitchFamily="34" charset="0"/>
            </a:endParaRPr>
          </a:p>
          <a:p>
            <a:endParaRPr lang="en-US" sz="1600" b="1" u="sng" dirty="0" smtClean="0">
              <a:latin typeface="Arial" panose="020B0604020202020204" pitchFamily="34" charset="0"/>
              <a:cs typeface="Arial" panose="020B0604020202020204" pitchFamily="34" charset="0"/>
            </a:endParaRPr>
          </a:p>
          <a:p>
            <a:r>
              <a:rPr lang="en-US" sz="1600" b="1" u="sng" dirty="0" smtClean="0">
                <a:latin typeface="Arial" panose="020B0604020202020204" pitchFamily="34" charset="0"/>
                <a:cs typeface="Arial" panose="020B0604020202020204" pitchFamily="34" charset="0"/>
              </a:rPr>
              <a:t>Grand </a:t>
            </a:r>
            <a:r>
              <a:rPr lang="en-US" sz="1600" b="1" u="sng" dirty="0">
                <a:latin typeface="Arial" panose="020B0604020202020204" pitchFamily="34" charset="0"/>
                <a:cs typeface="Arial" panose="020B0604020202020204" pitchFamily="34" charset="0"/>
              </a:rPr>
              <a:t>Traverse Pavilions: </a:t>
            </a:r>
            <a:r>
              <a:rPr lang="en-US" sz="1600" dirty="0">
                <a:latin typeface="Arial" panose="020B0604020202020204" pitchFamily="34" charset="0"/>
                <a:cs typeface="Arial" panose="020B0604020202020204" pitchFamily="34" charset="0"/>
              </a:rPr>
              <a:t>Walter </a:t>
            </a:r>
            <a:r>
              <a:rPr lang="en-US" sz="1600" dirty="0" smtClean="0">
                <a:latin typeface="Arial" panose="020B0604020202020204" pitchFamily="34" charset="0"/>
                <a:cs typeface="Arial" panose="020B0604020202020204" pitchFamily="34" charset="0"/>
              </a:rPr>
              <a:t>Goff</a:t>
            </a:r>
            <a:r>
              <a:rPr lang="en-US" sz="1600" dirty="0">
                <a:latin typeface="Arial" panose="020B0604020202020204" pitchFamily="34" charset="0"/>
                <a:cs typeface="Arial" panose="020B0604020202020204" pitchFamily="34" charset="0"/>
              </a:rPr>
              <a:t>, Virginia Fleming</a:t>
            </a:r>
          </a:p>
          <a:p>
            <a:r>
              <a:rPr lang="en-US" sz="1600" b="1" u="sng" dirty="0">
                <a:latin typeface="Arial" panose="020B0604020202020204" pitchFamily="34" charset="0"/>
                <a:cs typeface="Arial" panose="020B0604020202020204" pitchFamily="34" charset="0"/>
              </a:rPr>
              <a:t>French Manor:</a:t>
            </a:r>
            <a:r>
              <a:rPr lang="en-US" sz="1600" dirty="0">
                <a:latin typeface="Arial" panose="020B0604020202020204" pitchFamily="34" charset="0"/>
                <a:cs typeface="Arial" panose="020B0604020202020204" pitchFamily="34" charset="0"/>
              </a:rPr>
              <a:t> Martha LaVire; </a:t>
            </a:r>
            <a:r>
              <a:rPr lang="en-US" sz="1600" b="1" u="sng" dirty="0">
                <a:latin typeface="Arial" panose="020B0604020202020204" pitchFamily="34" charset="0"/>
                <a:cs typeface="Arial" panose="020B0604020202020204" pitchFamily="34" charset="0"/>
              </a:rPr>
              <a:t>Joy Givers</a:t>
            </a:r>
            <a:r>
              <a:rPr lang="en-US" sz="1600" dirty="0">
                <a:latin typeface="Arial" panose="020B0604020202020204" pitchFamily="34" charset="0"/>
                <a:cs typeface="Arial" panose="020B0604020202020204" pitchFamily="34" charset="0"/>
              </a:rPr>
              <a:t>:  Hazel Lautner</a:t>
            </a:r>
          </a:p>
          <a:p>
            <a:r>
              <a:rPr lang="en-US" sz="1600" b="1" u="sng" dirty="0">
                <a:latin typeface="Arial" panose="020B0604020202020204" pitchFamily="34" charset="0"/>
                <a:cs typeface="Arial" panose="020B0604020202020204" pitchFamily="34" charset="0"/>
              </a:rPr>
              <a:t>Traverse Manor: </a:t>
            </a:r>
            <a:r>
              <a:rPr lang="en-US" sz="1600" dirty="0">
                <a:latin typeface="Arial" panose="020B0604020202020204" pitchFamily="34" charset="0"/>
                <a:cs typeface="Arial" panose="020B0604020202020204" pitchFamily="34" charset="0"/>
              </a:rPr>
              <a:t>Margie Whitney, Juanita Lautner, Jane Witkop</a:t>
            </a:r>
          </a:p>
          <a:p>
            <a:r>
              <a:rPr lang="en-US" sz="1600" b="1" u="sng" dirty="0">
                <a:latin typeface="Arial" panose="020B0604020202020204" pitchFamily="34" charset="0"/>
                <a:cs typeface="Arial" panose="020B0604020202020204" pitchFamily="34" charset="0"/>
              </a:rPr>
              <a:t>French Manor </a:t>
            </a:r>
            <a:r>
              <a:rPr lang="en-US" sz="1600" b="1" u="sng" dirty="0" err="1">
                <a:latin typeface="Arial" panose="020B0604020202020204" pitchFamily="34" charset="0"/>
                <a:cs typeface="Arial" panose="020B0604020202020204" pitchFamily="34" charset="0"/>
              </a:rPr>
              <a:t>Lafranier</a:t>
            </a:r>
            <a:r>
              <a:rPr lang="en-US" sz="1600" dirty="0">
                <a:latin typeface="Arial" panose="020B0604020202020204" pitchFamily="34" charset="0"/>
                <a:cs typeface="Arial" panose="020B0604020202020204" pitchFamily="34" charset="0"/>
              </a:rPr>
              <a:t>:  Jo </a:t>
            </a:r>
            <a:r>
              <a:rPr lang="en-US" sz="1600" dirty="0" smtClean="0">
                <a:latin typeface="Arial" panose="020B0604020202020204" pitchFamily="34" charset="0"/>
                <a:cs typeface="Arial" panose="020B0604020202020204" pitchFamily="34" charset="0"/>
              </a:rPr>
              <a:t>Hasse</a:t>
            </a:r>
          </a:p>
          <a:p>
            <a:r>
              <a:rPr lang="en-US" sz="1600" b="1" u="sng" dirty="0" smtClean="0">
                <a:latin typeface="Arial" panose="020B0604020202020204" pitchFamily="34" charset="0"/>
                <a:cs typeface="Arial" panose="020B0604020202020204" pitchFamily="34" charset="0"/>
              </a:rPr>
              <a:t>Culver </a:t>
            </a:r>
            <a:r>
              <a:rPr lang="en-US" sz="1600" b="1" u="sng" dirty="0">
                <a:latin typeface="Arial" panose="020B0604020202020204" pitchFamily="34" charset="0"/>
                <a:cs typeface="Arial" panose="020B0604020202020204" pitchFamily="34" charset="0"/>
              </a:rPr>
              <a:t>Meadows AFC:</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Janet Hinds</a:t>
            </a:r>
          </a:p>
          <a:p>
            <a:r>
              <a:rPr lang="en-US" sz="1600" b="1" u="sng" dirty="0">
                <a:latin typeface="Arial" panose="020B0604020202020204" pitchFamily="34" charset="0"/>
                <a:cs typeface="Arial" panose="020B0604020202020204" pitchFamily="34" charset="0"/>
              </a:rPr>
              <a:t>Boardman Lake Glens:</a:t>
            </a:r>
            <a:r>
              <a:rPr lang="en-US" sz="1600" dirty="0">
                <a:latin typeface="Arial" panose="020B0604020202020204" pitchFamily="34" charset="0"/>
                <a:cs typeface="Arial" panose="020B0604020202020204" pitchFamily="34" charset="0"/>
              </a:rPr>
              <a:t>  Ingie Thomas</a:t>
            </a:r>
          </a:p>
        </p:txBody>
      </p:sp>
      <p:sp>
        <p:nvSpPr>
          <p:cNvPr id="21" name="Line 6"/>
          <p:cNvSpPr>
            <a:spLocks noChangeShapeType="1"/>
          </p:cNvSpPr>
          <p:nvPr/>
        </p:nvSpPr>
        <p:spPr bwMode="auto">
          <a:xfrm flipV="1">
            <a:off x="53787" y="6868611"/>
            <a:ext cx="6711164" cy="2183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dirty="0"/>
          </a:p>
        </p:txBody>
      </p:sp>
      <p:sp>
        <p:nvSpPr>
          <p:cNvPr id="18" name="Text Box 4"/>
          <p:cNvSpPr txBox="1">
            <a:spLocks noChangeArrowheads="1"/>
          </p:cNvSpPr>
          <p:nvPr/>
        </p:nvSpPr>
        <p:spPr bwMode="auto">
          <a:xfrm>
            <a:off x="1038905" y="5480716"/>
            <a:ext cx="5759001" cy="107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444" fontAlgn="base">
              <a:spcBef>
                <a:spcPct val="0"/>
              </a:spcBef>
              <a:spcAft>
                <a:spcPct val="0"/>
              </a:spcAft>
            </a:pPr>
            <a:r>
              <a:rPr lang="en-US" sz="1600" b="1" dirty="0">
                <a:solidFill>
                  <a:srgbClr val="000000"/>
                </a:solidFill>
                <a:latin typeface="Garamond" panose="02020404030301010803" pitchFamily="18" charset="0"/>
                <a:cs typeface="Arial" pitchFamily="34" charset="0"/>
              </a:rPr>
              <a:t>BLC’s PRAYER CHAIN is always seeking partners in prayer.  </a:t>
            </a:r>
          </a:p>
          <a:p>
            <a:pPr algn="ctr" defTabSz="914444" fontAlgn="base">
              <a:spcBef>
                <a:spcPct val="0"/>
              </a:spcBef>
              <a:spcAft>
                <a:spcPct val="0"/>
              </a:spcAft>
            </a:pPr>
            <a:r>
              <a:rPr lang="en-US" sz="1600" b="1" dirty="0">
                <a:solidFill>
                  <a:srgbClr val="000000"/>
                </a:solidFill>
                <a:latin typeface="Garamond" panose="02020404030301010803" pitchFamily="18" charset="0"/>
                <a:cs typeface="Arial" pitchFamily="34" charset="0"/>
              </a:rPr>
              <a:t>More </a:t>
            </a:r>
            <a:r>
              <a:rPr lang="en-US" sz="1600" b="1" dirty="0">
                <a:solidFill>
                  <a:srgbClr val="000000"/>
                </a:solidFill>
                <a:effectLst>
                  <a:outerShdw blurRad="38100" dist="38100" dir="2700000" algn="tl">
                    <a:srgbClr val="C0C0C0"/>
                  </a:outerShdw>
                </a:effectLst>
                <a:latin typeface="Garamond" panose="02020404030301010803" pitchFamily="18" charset="0"/>
                <a:cs typeface="Arial" pitchFamily="34" charset="0"/>
              </a:rPr>
              <a:t>volunteers are needed</a:t>
            </a:r>
            <a:r>
              <a:rPr lang="en-US" sz="1600" b="1" dirty="0">
                <a:solidFill>
                  <a:srgbClr val="000000"/>
                </a:solidFill>
                <a:latin typeface="Garamond" panose="02020404030301010803" pitchFamily="18" charset="0"/>
                <a:cs typeface="Arial" pitchFamily="34" charset="0"/>
              </a:rPr>
              <a:t> for this crucial ministry.  </a:t>
            </a:r>
          </a:p>
          <a:p>
            <a:pPr algn="ctr" defTabSz="914444" fontAlgn="base">
              <a:spcBef>
                <a:spcPct val="0"/>
              </a:spcBef>
              <a:spcAft>
                <a:spcPct val="0"/>
              </a:spcAft>
            </a:pPr>
            <a:r>
              <a:rPr lang="en-US" sz="1600" b="1" dirty="0">
                <a:solidFill>
                  <a:srgbClr val="000000"/>
                </a:solidFill>
                <a:latin typeface="Garamond" panose="02020404030301010803" pitchFamily="18" charset="0"/>
                <a:cs typeface="Arial" pitchFamily="34" charset="0"/>
              </a:rPr>
              <a:t>For more information or to set the Prayer Chain in motion, </a:t>
            </a:r>
          </a:p>
          <a:p>
            <a:pPr fontAlgn="base">
              <a:spcBef>
                <a:spcPct val="0"/>
              </a:spcBef>
              <a:spcAft>
                <a:spcPct val="0"/>
              </a:spcAft>
            </a:pPr>
            <a:r>
              <a:rPr lang="en-US" sz="1600" b="1" dirty="0">
                <a:solidFill>
                  <a:srgbClr val="000000"/>
                </a:solidFill>
                <a:latin typeface="Garamond" panose="02020404030301010803" pitchFamily="18" charset="0"/>
                <a:cs typeface="Arial" pitchFamily="34" charset="0"/>
              </a:rPr>
              <a:t>call Jan Stretlien @ 947-3265 or email jstretlen@gmail.net.</a:t>
            </a:r>
            <a:endParaRPr lang="en-US" sz="1600" b="1" dirty="0">
              <a:latin typeface="Garamond" panose="02020404030301010803" pitchFamily="18" charset="0"/>
              <a:cs typeface="Arial"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789" y="5717452"/>
            <a:ext cx="669899" cy="904751"/>
          </a:xfrm>
          <a:prstGeom prst="rect">
            <a:avLst/>
          </a:prstGeom>
        </p:spPr>
      </p:pic>
      <p:sp>
        <p:nvSpPr>
          <p:cNvPr id="5" name="TextBox 4"/>
          <p:cNvSpPr txBox="1"/>
          <p:nvPr/>
        </p:nvSpPr>
        <p:spPr>
          <a:xfrm>
            <a:off x="685800" y="7162800"/>
            <a:ext cx="5257800" cy="1200329"/>
          </a:xfrm>
          <a:prstGeom prst="rect">
            <a:avLst/>
          </a:prstGeom>
          <a:noFill/>
        </p:spPr>
        <p:txBody>
          <a:bodyPr wrap="square" rtlCol="0">
            <a:spAutoFit/>
          </a:bodyPr>
          <a:lstStyle/>
          <a:p>
            <a:r>
              <a:rPr lang="en-US" dirty="0" smtClean="0"/>
              <a:t>*If you would like your name, or the name of a loved one, to appear on this list which appears here and in the weekly bulletin, please call the church office at 947-9880.</a:t>
            </a:r>
            <a:endParaRPr lang="en-US" dirty="0"/>
          </a:p>
        </p:txBody>
      </p:sp>
    </p:spTree>
    <p:extLst>
      <p:ext uri="{BB962C8B-B14F-4D97-AF65-F5344CB8AC3E}">
        <p14:creationId xmlns:p14="http://schemas.microsoft.com/office/powerpoint/2010/main" val="3400731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030" y="228600"/>
            <a:ext cx="6400800" cy="8430260"/>
          </a:xfrm>
          <a:prstGeom prst="rect">
            <a:avLst/>
          </a:prstGeom>
        </p:spPr>
        <p:txBody>
          <a:bodyPr wrap="square">
            <a:noAutofit/>
          </a:bodyPr>
          <a:lstStyle/>
          <a:p>
            <a:pPr algn="ct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BLC Contacts</a:t>
            </a:r>
            <a:endParaRPr lang="en-US" sz="1200" dirty="0">
              <a:latin typeface="Times New Roman" panose="02020603050405020304" pitchFamily="18" charset="0"/>
              <a:ea typeface="Times New Roman" panose="02020603050405020304" pitchFamily="18" charset="0"/>
            </a:endParaRPr>
          </a:p>
          <a:p>
            <a:r>
              <a:rPr lang="en-US" sz="12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Church Office</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Pastor Paul Busekist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paul.busekist@bethlehemtc.org</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Admin</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Asst.		</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u="sng" dirty="0" smtClean="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diane.mcwethy@bethlehemtc.org</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Mary Lou Deutsch, Interim Bookkeeper</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u="sng"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bookkeeper@bethlehemtc.org</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Sharon Weller			</a:t>
            </a:r>
            <a:r>
              <a:rPr lang="en-US" sz="12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s</a:t>
            </a:r>
            <a:r>
              <a:rPr lang="en-US" sz="12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4"/>
              </a:rPr>
              <a:t>haron.weller@bethlehemtc.org</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Website</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
              </a:rPr>
              <a:t>www.bethlehemtc.org</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Church Council</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Phil Anderson, President</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
              </a:rPr>
              <a:t>president.council@bethlehemtc.org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Jim Parkinson,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Vice President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
              </a:rPr>
              <a:t>vicepresident.council@bethlehemtc.org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Tim Fox,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Secretary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
              </a:rPr>
              <a:t>secretary.council@bethlehemtc.org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Dave </a:t>
            </a:r>
            <a:r>
              <a:rPr lang="en-US" sz="12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Peppler</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Treasurer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
              </a:rPr>
              <a:t>treasurer@bethlehemtc.org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Shelly McAllister, Financial Sec.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
              </a:rPr>
              <a:t>secretary.council@bethlehemtc.org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Jan Stretlien, Christian Care Giving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0"/>
              </a:rPr>
              <a:t>christiancaregiving.committee@bethlehemtc.org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Dianne Blair, Christian Ed.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1"/>
              </a:rPr>
              <a:t>christianeducation@bethlehemtc.org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LoAnn</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VandeLeest</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Evangelism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2"/>
              </a:rPr>
              <a:t>evangelism@bethlehemtc.org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Chuck </a:t>
            </a:r>
            <a:r>
              <a:rPr lang="en-US" sz="12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Ardingo</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Fellowship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3"/>
              </a:rPr>
              <a:t>fellowship.committee@bethlehemtc.org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LoAnn</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VandeLeest</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Membership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4"/>
              </a:rPr>
              <a:t>membershipevangelism.committee@bethlehemtc.org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_______________,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Personnel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5"/>
              </a:rPr>
              <a:t>personnel.committee@bethlehemtc.org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Carl Lehto, Property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6"/>
              </a:rPr>
              <a:t>property.committee@bethlehemtc.org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________________, Social Ministry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7"/>
              </a:rPr>
              <a:t>socialministry.committee@bethlehemtc.org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Barbara Wright</a:t>
            </a:r>
          </a:p>
          <a:p>
            <a:pPr>
              <a:spcAft>
                <a:spcPts val="600"/>
              </a:spcAft>
              <a:tabLst>
                <a:tab pos="2560440" algn="dec"/>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w/Judy Strickland, Stewardship</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8"/>
              </a:rPr>
              <a:t>stewardship.committee@bethlehemtc.org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Barbara Oster, Worship and Music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9"/>
              </a:rPr>
              <a:t>worship.committee@bethlehemttc.org</a:t>
            </a:r>
            <a:endParaRPr lang="en-US" sz="1200" dirty="0">
              <a:latin typeface="Times New Roman" panose="02020603050405020304" pitchFamily="18" charset="0"/>
              <a:ea typeface="Times New Roman" panose="02020603050405020304" pitchFamily="18" charset="0"/>
            </a:endParaRPr>
          </a:p>
          <a:p>
            <a:pPr>
              <a:spcAft>
                <a:spcPts val="600"/>
              </a:spcAft>
              <a:tabLst>
                <a:tab pos="2560440" algn="dec"/>
              </a:tabLst>
            </a:pPr>
            <a:r>
              <a:rPr lang="en-US" sz="1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Jodi Kelly, Youth/Y2A</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0"/>
              </a:rPr>
              <a:t>youth.committee@bethlehemtc.org</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If you have an interest in serving on any of the above Committees,</a:t>
            </a:r>
            <a:endParaRPr lang="en-US" sz="1200" dirty="0">
              <a:latin typeface="Times New Roman" panose="02020603050405020304" pitchFamily="18" charset="0"/>
              <a:ea typeface="Times New Roman" panose="02020603050405020304" pitchFamily="18" charset="0"/>
            </a:endParaRPr>
          </a:p>
          <a:p>
            <a:pPr>
              <a:spcAft>
                <a:spcPts val="60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Please contact the Committee Chairperson(s).</a:t>
            </a:r>
            <a:endParaRPr lang="en-US"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5176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889" y="5772307"/>
            <a:ext cx="2513715" cy="1714309"/>
          </a:xfrm>
          <a:prstGeom prst="rect">
            <a:avLst/>
          </a:prstGeom>
        </p:spPr>
      </p:pic>
      <p:pic>
        <p:nvPicPr>
          <p:cNvPr id="3074" name="Picture 2" descr="DSCN065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999" r="16668"/>
          <a:stretch/>
        </p:blipFill>
        <p:spPr bwMode="auto">
          <a:xfrm>
            <a:off x="17929" y="0"/>
            <a:ext cx="1219200" cy="18168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9305" y="7493379"/>
            <a:ext cx="2162564" cy="163269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53" t="8333" r="-1653" b="12501"/>
          <a:stretch/>
        </p:blipFill>
        <p:spPr>
          <a:xfrm>
            <a:off x="2837870" y="28219"/>
            <a:ext cx="2438400" cy="14478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7129" y="50631"/>
            <a:ext cx="1600741" cy="1956138"/>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2500" t="-112" r="15625" b="112"/>
          <a:stretch/>
        </p:blipFill>
        <p:spPr>
          <a:xfrm>
            <a:off x="5184382" y="0"/>
            <a:ext cx="1752600" cy="181018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7870" y="1387347"/>
            <a:ext cx="2332594" cy="859070"/>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18018" r="9296"/>
          <a:stretch/>
        </p:blipFill>
        <p:spPr>
          <a:xfrm>
            <a:off x="2937133" y="4067422"/>
            <a:ext cx="2197472" cy="1747261"/>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7581" r="11012"/>
          <a:stretch/>
        </p:blipFill>
        <p:spPr>
          <a:xfrm>
            <a:off x="0" y="1825847"/>
            <a:ext cx="2133600" cy="1747261"/>
          </a:xfrm>
          <a:prstGeom prst="rect">
            <a:avLst/>
          </a:prstGeom>
        </p:spPr>
      </p:pic>
      <p:pic>
        <p:nvPicPr>
          <p:cNvPr id="18" name="Picture 17"/>
          <p:cNvPicPr>
            <a:picLocks noChangeAspect="1"/>
          </p:cNvPicPr>
          <p:nvPr/>
        </p:nvPicPr>
        <p:blipFill rotWithShape="1">
          <a:blip r:embed="rId12" cstate="print">
            <a:extLst>
              <a:ext uri="{28A0092B-C50C-407E-A947-70E740481C1C}">
                <a14:useLocalDpi xmlns:a14="http://schemas.microsoft.com/office/drawing/2010/main" val="0"/>
              </a:ext>
            </a:extLst>
          </a:blip>
          <a:srcRect l="19667" t="14403" r="22184"/>
          <a:stretch/>
        </p:blipFill>
        <p:spPr>
          <a:xfrm>
            <a:off x="5152535" y="1838963"/>
            <a:ext cx="1687536" cy="1495616"/>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261471" y="3852508"/>
            <a:ext cx="2235200" cy="1676400"/>
          </a:xfrm>
          <a:prstGeom prst="rect">
            <a:avLst/>
          </a:prstGeom>
        </p:spPr>
      </p:pic>
      <p:pic>
        <p:nvPicPr>
          <p:cNvPr id="20" name="Picture 19"/>
          <p:cNvPicPr>
            <a:picLocks noChangeAspect="1"/>
          </p:cNvPicPr>
          <p:nvPr/>
        </p:nvPicPr>
        <p:blipFill rotWithShape="1">
          <a:blip r:embed="rId14" cstate="print">
            <a:extLst>
              <a:ext uri="{28A0092B-C50C-407E-A947-70E740481C1C}">
                <a14:useLocalDpi xmlns:a14="http://schemas.microsoft.com/office/drawing/2010/main" val="0"/>
              </a:ext>
            </a:extLst>
          </a:blip>
          <a:srcRect l="5253" r="15944"/>
          <a:stretch/>
        </p:blipFill>
        <p:spPr>
          <a:xfrm>
            <a:off x="3752270" y="2246417"/>
            <a:ext cx="1400265" cy="1933951"/>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13969" y="2181315"/>
            <a:ext cx="1620372" cy="1886107"/>
          </a:xfrm>
          <a:prstGeom prst="rect">
            <a:avLst/>
          </a:prstGeom>
        </p:spPr>
      </p:pic>
      <p:pic>
        <p:nvPicPr>
          <p:cNvPr id="22" name="Picture 21"/>
          <p:cNvPicPr>
            <a:picLocks noChangeAspect="1"/>
          </p:cNvPicPr>
          <p:nvPr/>
        </p:nvPicPr>
        <p:blipFill rotWithShape="1">
          <a:blip r:embed="rId16">
            <a:extLst>
              <a:ext uri="{28A0092B-C50C-407E-A947-70E740481C1C}">
                <a14:useLocalDpi xmlns:a14="http://schemas.microsoft.com/office/drawing/2010/main" val="0"/>
              </a:ext>
            </a:extLst>
          </a:blip>
          <a:srcRect l="15556" t="23333" r="40000" b="41667"/>
          <a:stretch/>
        </p:blipFill>
        <p:spPr>
          <a:xfrm>
            <a:off x="5152534" y="3307685"/>
            <a:ext cx="1705465" cy="1691533"/>
          </a:xfrm>
          <a:prstGeom prst="rect">
            <a:avLst/>
          </a:prstGeom>
        </p:spPr>
      </p:pic>
      <p:pic>
        <p:nvPicPr>
          <p:cNvPr id="23" name="Picture 22"/>
          <p:cNvPicPr>
            <a:picLocks noChangeAspect="1"/>
          </p:cNvPicPr>
          <p:nvPr/>
        </p:nvPicPr>
        <p:blipFill rotWithShape="1">
          <a:blip r:embed="rId17">
            <a:extLst>
              <a:ext uri="{28A0092B-C50C-407E-A947-70E740481C1C}">
                <a14:useLocalDpi xmlns:a14="http://schemas.microsoft.com/office/drawing/2010/main" val="0"/>
              </a:ext>
            </a:extLst>
          </a:blip>
          <a:srcRect l="45556" t="18889" r="17778"/>
          <a:stretch/>
        </p:blipFill>
        <p:spPr>
          <a:xfrm>
            <a:off x="1694330" y="3886200"/>
            <a:ext cx="1242802" cy="1863891"/>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931" y="5749895"/>
            <a:ext cx="2620892" cy="1747261"/>
          </a:xfrm>
          <a:prstGeom prst="rect">
            <a:avLst/>
          </a:prstGeom>
        </p:spPr>
      </p:pic>
      <p:pic>
        <p:nvPicPr>
          <p:cNvPr id="25" name="Picture 24"/>
          <p:cNvPicPr>
            <a:picLocks noChangeAspect="1"/>
          </p:cNvPicPr>
          <p:nvPr/>
        </p:nvPicPr>
        <p:blipFill rotWithShape="1">
          <a:blip r:embed="rId19">
            <a:extLst>
              <a:ext uri="{28A0092B-C50C-407E-A947-70E740481C1C}">
                <a14:useLocalDpi xmlns:a14="http://schemas.microsoft.com/office/drawing/2010/main" val="0"/>
              </a:ext>
            </a:extLst>
          </a:blip>
          <a:srcRect l="27778" t="15833" r="30000"/>
          <a:stretch/>
        </p:blipFill>
        <p:spPr>
          <a:xfrm>
            <a:off x="5152533" y="4999219"/>
            <a:ext cx="1687538" cy="2773182"/>
          </a:xfrm>
          <a:prstGeom prst="rect">
            <a:avLst/>
          </a:prstGeom>
        </p:spPr>
      </p:pic>
      <p:pic>
        <p:nvPicPr>
          <p:cNvPr id="26" name="Picture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29796" y="7472973"/>
            <a:ext cx="2904807" cy="1747261"/>
          </a:xfrm>
          <a:prstGeom prst="rect">
            <a:avLst/>
          </a:prstGeom>
        </p:spPr>
      </p:pic>
      <p:pic>
        <p:nvPicPr>
          <p:cNvPr id="27" name="Picture 26"/>
          <p:cNvPicPr>
            <a:picLocks noChangeAspect="1"/>
          </p:cNvPicPr>
          <p:nvPr/>
        </p:nvPicPr>
        <p:blipFill rotWithShape="1">
          <a:blip r:embed="rId21" cstate="print">
            <a:extLst>
              <a:ext uri="{28A0092B-C50C-407E-A947-70E740481C1C}">
                <a14:useLocalDpi xmlns:a14="http://schemas.microsoft.com/office/drawing/2010/main" val="0"/>
              </a:ext>
            </a:extLst>
          </a:blip>
          <a:srcRect t="14044" r="2405" b="3469"/>
          <a:stretch/>
        </p:blipFill>
        <p:spPr>
          <a:xfrm>
            <a:off x="5134603" y="7764014"/>
            <a:ext cx="1705468" cy="1600200"/>
          </a:xfrm>
          <a:prstGeom prst="rect">
            <a:avLst/>
          </a:prstGeom>
        </p:spPr>
      </p:pic>
    </p:spTree>
    <p:extLst>
      <p:ext uri="{BB962C8B-B14F-4D97-AF65-F5344CB8AC3E}">
        <p14:creationId xmlns:p14="http://schemas.microsoft.com/office/powerpoint/2010/main" val="1451990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9" y="8405156"/>
            <a:ext cx="6705600" cy="738664"/>
          </a:xfrm>
          <a:prstGeom prst="rect">
            <a:avLst/>
          </a:prstGeom>
          <a:noFill/>
        </p:spPr>
        <p:txBody>
          <a:bodyPr wrap="square" rtlCol="0">
            <a:spAutoFit/>
          </a:bodyPr>
          <a:lstStyle/>
          <a:p>
            <a:r>
              <a:rPr lang="en-US" sz="1400" dirty="0" smtClean="0"/>
              <a:t>Because of the many activities here at BLC, this is only a partial calendar.  You can view the </a:t>
            </a:r>
            <a:r>
              <a:rPr lang="en-US" sz="1400" dirty="0"/>
              <a:t>entire calendar at </a:t>
            </a:r>
            <a:r>
              <a:rPr lang="en-US" sz="1400" dirty="0" smtClean="0">
                <a:hlinkClick r:id="rId2"/>
              </a:rPr>
              <a:t>http</a:t>
            </a:r>
            <a:r>
              <a:rPr lang="en-US" sz="1400" dirty="0">
                <a:hlinkClick r:id="rId2"/>
              </a:rPr>
              <a:t>://</a:t>
            </a:r>
            <a:r>
              <a:rPr lang="en-US" sz="1400" dirty="0" smtClean="0">
                <a:hlinkClick r:id="rId2"/>
              </a:rPr>
              <a:t>www.bethlehemtc.org/community-calendar</a:t>
            </a:r>
            <a:r>
              <a:rPr lang="en-US" sz="1400" dirty="0" smtClean="0"/>
              <a:t> or call the office at 947-9880 for more information (and corrections/additions).</a:t>
            </a:r>
            <a:endParaRPr lang="en-US" sz="1400" dirty="0"/>
          </a:p>
        </p:txBody>
      </p:sp>
      <p:sp>
        <p:nvSpPr>
          <p:cNvPr id="2" name="TextBox 1"/>
          <p:cNvSpPr txBox="1"/>
          <p:nvPr/>
        </p:nvSpPr>
        <p:spPr>
          <a:xfrm>
            <a:off x="152400" y="228600"/>
            <a:ext cx="6555129" cy="8176556"/>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3"/>
          <a:stretch>
            <a:fillRect/>
          </a:stretch>
        </p:blipFill>
        <p:spPr>
          <a:xfrm>
            <a:off x="1929" y="-100013"/>
            <a:ext cx="6856071" cy="8505169"/>
          </a:xfrm>
          <a:prstGeom prst="rect">
            <a:avLst/>
          </a:prstGeom>
        </p:spPr>
      </p:pic>
    </p:spTree>
    <p:extLst>
      <p:ext uri="{BB962C8B-B14F-4D97-AF65-F5344CB8AC3E}">
        <p14:creationId xmlns:p14="http://schemas.microsoft.com/office/powerpoint/2010/main" val="2220002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p:cNvGrpSpPr>
          <p:nvPr/>
        </p:nvGrpSpPr>
        <p:grpSpPr bwMode="auto">
          <a:xfrm>
            <a:off x="381000" y="228600"/>
            <a:ext cx="1057967" cy="700125"/>
            <a:chOff x="107442002" y="106870519"/>
            <a:chExt cx="1244602" cy="2067345"/>
          </a:xfrm>
        </p:grpSpPr>
        <p:sp>
          <p:nvSpPr>
            <p:cNvPr id="8" name="WordArt 4"/>
            <p:cNvSpPr>
              <a:spLocks noChangeArrowheads="1" noChangeShapeType="1" noTextEdit="1"/>
            </p:cNvSpPr>
            <p:nvPr/>
          </p:nvSpPr>
          <p:spPr bwMode="auto">
            <a:xfrm>
              <a:off x="107442002" y="106870519"/>
              <a:ext cx="889000" cy="20002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kern="10" spc="0" dirty="0" smtClean="0">
                  <a:ln w="9525" algn="ctr">
                    <a:solidFill>
                      <a:srgbClr val="000000"/>
                    </a:solidFill>
                    <a:round/>
                    <a:headEnd/>
                    <a:tailEnd/>
                  </a:ln>
                  <a:solidFill>
                    <a:srgbClr val="004B96"/>
                  </a:solidFill>
                  <a:effectLst/>
                  <a:latin typeface="Papyrus"/>
                </a:rPr>
                <a:t>P</a:t>
              </a:r>
              <a:endParaRPr lang="en-US" sz="3600" kern="10" spc="0" dirty="0">
                <a:ln w="9525" algn="ctr">
                  <a:solidFill>
                    <a:srgbClr val="000000"/>
                  </a:solidFill>
                  <a:round/>
                  <a:headEnd/>
                  <a:tailEnd/>
                </a:ln>
                <a:solidFill>
                  <a:srgbClr val="004B96"/>
                </a:solidFill>
                <a:effectLst/>
                <a:latin typeface="Papyrus"/>
              </a:endParaRPr>
            </a:p>
          </p:txBody>
        </p:sp>
        <p:sp>
          <p:nvSpPr>
            <p:cNvPr id="9" name="WordArt 5"/>
            <p:cNvSpPr>
              <a:spLocks noChangeArrowheads="1" noChangeShapeType="1" noTextEdit="1"/>
            </p:cNvSpPr>
            <p:nvPr/>
          </p:nvSpPr>
          <p:spPr bwMode="auto">
            <a:xfrm>
              <a:off x="107772204" y="107397550"/>
              <a:ext cx="9144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200" kern="10" spc="0" dirty="0" smtClean="0">
                  <a:ln w="9525" algn="ctr">
                    <a:solidFill>
                      <a:srgbClr val="000000"/>
                    </a:solidFill>
                    <a:round/>
                    <a:headEnd/>
                    <a:tailEnd/>
                  </a:ln>
                  <a:solidFill>
                    <a:srgbClr val="004B96"/>
                  </a:solidFill>
                  <a:effectLst/>
                  <a:latin typeface="Papyrus"/>
                </a:rPr>
                <a:t>astor</a:t>
              </a:r>
              <a:endParaRPr lang="en-US" sz="3200" kern="10" spc="0" dirty="0">
                <a:ln w="9525" algn="ctr">
                  <a:solidFill>
                    <a:srgbClr val="000000"/>
                  </a:solidFill>
                  <a:round/>
                  <a:headEnd/>
                  <a:tailEnd/>
                </a:ln>
                <a:solidFill>
                  <a:srgbClr val="004B96"/>
                </a:solidFill>
                <a:effectLst/>
                <a:latin typeface="Papyrus"/>
              </a:endParaRPr>
            </a:p>
          </p:txBody>
        </p:sp>
        <p:sp>
          <p:nvSpPr>
            <p:cNvPr id="10" name="WordArt 6"/>
            <p:cNvSpPr>
              <a:spLocks noChangeArrowheads="1" noChangeShapeType="1" noTextEdit="1"/>
            </p:cNvSpPr>
            <p:nvPr/>
          </p:nvSpPr>
          <p:spPr bwMode="auto">
            <a:xfrm>
              <a:off x="107765850" y="108508800"/>
              <a:ext cx="427308" cy="42906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2000" kern="10" spc="0" dirty="0" smtClean="0">
                  <a:ln w="9525" algn="ctr">
                    <a:solidFill>
                      <a:srgbClr val="000000"/>
                    </a:solidFill>
                    <a:round/>
                    <a:headEnd/>
                    <a:tailEnd/>
                  </a:ln>
                  <a:solidFill>
                    <a:srgbClr val="004B96"/>
                  </a:solidFill>
                  <a:effectLst/>
                  <a:latin typeface="Papyrus"/>
                </a:rPr>
                <a:t>age</a:t>
              </a:r>
              <a:endParaRPr lang="en-US" sz="2000" kern="10" spc="0" dirty="0">
                <a:ln w="9525" algn="ctr">
                  <a:solidFill>
                    <a:srgbClr val="000000"/>
                  </a:solidFill>
                  <a:round/>
                  <a:headEnd/>
                  <a:tailEnd/>
                </a:ln>
                <a:solidFill>
                  <a:srgbClr val="004B96"/>
                </a:solidFill>
                <a:effectLst/>
                <a:latin typeface="Papyrus"/>
              </a:endParaRPr>
            </a:p>
          </p:txBody>
        </p:sp>
        <p:sp>
          <p:nvSpPr>
            <p:cNvPr id="11" name="WordArt 7"/>
            <p:cNvSpPr>
              <a:spLocks noChangeArrowheads="1" noChangeShapeType="1" noTextEdit="1"/>
            </p:cNvSpPr>
            <p:nvPr/>
          </p:nvSpPr>
          <p:spPr bwMode="auto">
            <a:xfrm>
              <a:off x="107753150" y="107950000"/>
              <a:ext cx="85725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200" kern="10" spc="0" dirty="0" smtClean="0">
                  <a:ln w="9525" algn="ctr">
                    <a:solidFill>
                      <a:srgbClr val="000000"/>
                    </a:solidFill>
                    <a:round/>
                    <a:headEnd/>
                    <a:tailEnd/>
                  </a:ln>
                  <a:solidFill>
                    <a:srgbClr val="004B96"/>
                  </a:solidFill>
                  <a:effectLst/>
                  <a:latin typeface="Papyrus"/>
                </a:rPr>
                <a:t>aul's</a:t>
              </a:r>
              <a:endParaRPr lang="en-US" sz="3200" kern="10" spc="0" dirty="0">
                <a:ln w="9525" algn="ctr">
                  <a:solidFill>
                    <a:srgbClr val="000000"/>
                  </a:solidFill>
                  <a:round/>
                  <a:headEnd/>
                  <a:tailEnd/>
                </a:ln>
                <a:solidFill>
                  <a:srgbClr val="004B96"/>
                </a:solidFill>
                <a:effectLst/>
                <a:latin typeface="Papyrus"/>
              </a:endParaRPr>
            </a:p>
          </p:txBody>
        </p:sp>
      </p:grpSp>
      <p:sp>
        <p:nvSpPr>
          <p:cNvPr id="4" name="TextBox 3"/>
          <p:cNvSpPr txBox="1"/>
          <p:nvPr/>
        </p:nvSpPr>
        <p:spPr>
          <a:xfrm>
            <a:off x="1981200" y="134732"/>
            <a:ext cx="4648200" cy="646331"/>
          </a:xfrm>
          <a:prstGeom prst="rect">
            <a:avLst/>
          </a:prstGeom>
          <a:noFill/>
        </p:spPr>
        <p:txBody>
          <a:bodyPr wrap="square" rtlCol="0">
            <a:spAutoFit/>
          </a:bodyPr>
          <a:lstStyle/>
          <a:p>
            <a:pPr algn="ctr"/>
            <a:r>
              <a:rPr lang="en-US" b="1" dirty="0"/>
              <a:t>The STAR points to 125, and the Journey Continues!</a:t>
            </a:r>
            <a:endParaRPr lang="en-US" dirty="0"/>
          </a:p>
        </p:txBody>
      </p:sp>
      <p:sp>
        <p:nvSpPr>
          <p:cNvPr id="2" name="TextBox 1"/>
          <p:cNvSpPr txBox="1"/>
          <p:nvPr/>
        </p:nvSpPr>
        <p:spPr>
          <a:xfrm>
            <a:off x="152400" y="883591"/>
            <a:ext cx="6332220" cy="6565900"/>
          </a:xfrm>
          <a:prstGeom prst="rect">
            <a:avLst/>
          </a:prstGeom>
          <a:noFill/>
        </p:spPr>
        <p:txBody>
          <a:bodyPr wrap="square" rtlCol="0">
            <a:spAutoFit/>
          </a:bodyPr>
          <a:lstStyle/>
          <a:p>
            <a:pPr>
              <a:lnSpc>
                <a:spcPts val="1200"/>
              </a:lnSpc>
            </a:pPr>
            <a:endParaRPr lang="en-US" sz="1200" dirty="0" smtClean="0"/>
          </a:p>
          <a:p>
            <a:pPr>
              <a:lnSpc>
                <a:spcPts val="1200"/>
              </a:lnSpc>
            </a:pPr>
            <a:r>
              <a:rPr lang="en-US" sz="1200" dirty="0" smtClean="0"/>
              <a:t>In my summation for the 125</a:t>
            </a:r>
            <a:r>
              <a:rPr lang="en-US" sz="1200" baseline="30000" dirty="0" smtClean="0"/>
              <a:t>th</a:t>
            </a:r>
            <a:r>
              <a:rPr lang="en-US" sz="1200" dirty="0" smtClean="0"/>
              <a:t> Anniversary booklet (see picture and “snapshot” below, and get your copy soon!), I tried to make a snapshot of life at Bethlehem yesterday, today, and tomorrow. An impossible task, it still merits trying. That’s what we do in community (honor the past, celebrate the present, and plan for the future). But as we prepare for our final celebration of this anniversary on August 13</a:t>
            </a:r>
            <a:r>
              <a:rPr lang="en-US" sz="1200" baseline="30000" dirty="0" smtClean="0"/>
              <a:t>th</a:t>
            </a:r>
            <a:r>
              <a:rPr lang="en-US" sz="1200" dirty="0" smtClean="0"/>
              <a:t>, perhaps we owe it to ourselves to “take stock” of the new blessings hopefully entering our midst in the days and weeks ahead:</a:t>
            </a:r>
          </a:p>
          <a:p>
            <a:pPr>
              <a:lnSpc>
                <a:spcPts val="1200"/>
              </a:lnSpc>
            </a:pPr>
            <a:r>
              <a:rPr lang="en-US" sz="1200" dirty="0"/>
              <a:t> </a:t>
            </a:r>
          </a:p>
          <a:p>
            <a:pPr marL="171450" lvl="0" indent="-171450">
              <a:lnSpc>
                <a:spcPts val="1200"/>
              </a:lnSpc>
              <a:buFont typeface="Arial" panose="020B0604020202020204" pitchFamily="34" charset="0"/>
              <a:buChar char="•"/>
            </a:pPr>
            <a:r>
              <a:rPr lang="en-US" sz="1200" dirty="0"/>
              <a:t>An applicant for a newly-created part-time </a:t>
            </a:r>
            <a:r>
              <a:rPr lang="en-US" sz="1200" b="1" dirty="0"/>
              <a:t>Youth and Outreach Director</a:t>
            </a:r>
            <a:r>
              <a:rPr lang="en-US" sz="1200" dirty="0"/>
              <a:t> has approached Bethlehem, and she has been given high praise from those who have worked with her before. The Y2A committee has met with her and will formally interview the candidate on August 14</a:t>
            </a:r>
            <a:r>
              <a:rPr lang="en-US" sz="1200" baseline="30000" dirty="0"/>
              <a:t>th</a:t>
            </a:r>
            <a:r>
              <a:rPr lang="en-US" sz="1200" dirty="0"/>
              <a:t>.</a:t>
            </a:r>
          </a:p>
          <a:p>
            <a:pPr marL="171450" lvl="0" indent="-171450">
              <a:lnSpc>
                <a:spcPts val="1200"/>
              </a:lnSpc>
              <a:buFont typeface="Arial" panose="020B0604020202020204" pitchFamily="34" charset="0"/>
              <a:buChar char="•"/>
            </a:pPr>
            <a:r>
              <a:rPr lang="en-US" sz="1200" dirty="0"/>
              <a:t>An applicant for a newly-created part-time </a:t>
            </a:r>
            <a:r>
              <a:rPr lang="en-US" sz="1200" b="1" dirty="0"/>
              <a:t>Christian Education Coordinator</a:t>
            </a:r>
            <a:r>
              <a:rPr lang="en-US" sz="1200" dirty="0"/>
              <a:t> position is in the process of being created (yes, this is a separate position by design, based on some of the things we have learned over the years, etc.) Our candidate is equally stellar, and we hope to know more soon.</a:t>
            </a:r>
          </a:p>
          <a:p>
            <a:pPr marL="171450" lvl="0" indent="-171450">
              <a:lnSpc>
                <a:spcPts val="1200"/>
              </a:lnSpc>
              <a:buFont typeface="Arial" panose="020B0604020202020204" pitchFamily="34" charset="0"/>
              <a:buChar char="•"/>
            </a:pPr>
            <a:r>
              <a:rPr lang="en-US" sz="1200" dirty="0"/>
              <a:t>Two new positions have been created, and by the time this STAR is printed Bethlehem hopes to provisionally hire Sharon Weller to dually function as </a:t>
            </a:r>
            <a:r>
              <a:rPr lang="en-US" sz="1200" b="1" dirty="0"/>
              <a:t>Music Director and Administrative Assistant</a:t>
            </a:r>
            <a:r>
              <a:rPr lang="en-US" sz="1200" dirty="0"/>
              <a:t> at BLC. She will work part-time as admin roughly 16 hours/week and be the “main” secretary with an auxiliary secretary (aka “</a:t>
            </a:r>
            <a:r>
              <a:rPr lang="en-US" sz="1200" b="1" dirty="0"/>
              <a:t>Administrative Aide</a:t>
            </a:r>
            <a:r>
              <a:rPr lang="en-US" sz="1200" dirty="0"/>
              <a:t>”) Renae Wells, to collaborate with Sharon approximately 8 hours/week.</a:t>
            </a:r>
          </a:p>
          <a:p>
            <a:pPr marL="171450" lvl="0" indent="-171450">
              <a:lnSpc>
                <a:spcPts val="1200"/>
              </a:lnSpc>
              <a:buFont typeface="Arial" panose="020B0604020202020204" pitchFamily="34" charset="0"/>
              <a:buChar char="•"/>
            </a:pPr>
            <a:r>
              <a:rPr lang="en-US" sz="1200" dirty="0"/>
              <a:t>BLC is still looking for a </a:t>
            </a:r>
            <a:r>
              <a:rPr lang="en-US" sz="1200" b="1" dirty="0"/>
              <a:t>Custodian</a:t>
            </a:r>
            <a:r>
              <a:rPr lang="en-US" sz="1200" dirty="0"/>
              <a:t> for 16 hours/week at the conclusion of the summer, when our interim custodian Caleb Kelly returns to college downstate.</a:t>
            </a:r>
          </a:p>
          <a:p>
            <a:pPr>
              <a:lnSpc>
                <a:spcPts val="1200"/>
              </a:lnSpc>
            </a:pPr>
            <a:r>
              <a:rPr lang="en-US" sz="1200" dirty="0"/>
              <a:t> </a:t>
            </a:r>
          </a:p>
          <a:p>
            <a:pPr>
              <a:lnSpc>
                <a:spcPts val="1200"/>
              </a:lnSpc>
            </a:pPr>
            <a:r>
              <a:rPr lang="en-US" sz="1200" dirty="0"/>
              <a:t>We give thanks for all the new possibilities – staffing and otherwise – that Bethlehem is blessed with at such a crossroads of time and ministry. We also give thanks for the many people who continue to do amazing work at Bethlehem during this year of celebration (Mary Lou, interim secretary </a:t>
            </a:r>
            <a:r>
              <a:rPr lang="en-US" sz="1200" dirty="0" smtClean="0"/>
              <a:t>Peg </a:t>
            </a:r>
            <a:r>
              <a:rPr lang="en-US" sz="1200" dirty="0"/>
              <a:t>Peppler, Sharon Weller, Zeke Clemons, David Warne, Linda Davis, and David Husser – to name a few</a:t>
            </a:r>
            <a:r>
              <a:rPr lang="en-US" sz="1200" dirty="0" smtClean="0"/>
              <a:t>!) Our many volunteers deserve much thanks (especially Suzanne Lehto!) as we reach this 125</a:t>
            </a:r>
            <a:r>
              <a:rPr lang="en-US" sz="1200" baseline="30000" dirty="0" smtClean="0"/>
              <a:t>th</a:t>
            </a:r>
            <a:r>
              <a:rPr lang="en-US" sz="1200" dirty="0" smtClean="0"/>
              <a:t> milestone together. </a:t>
            </a:r>
            <a:endParaRPr lang="en-US" sz="1200" dirty="0"/>
          </a:p>
          <a:p>
            <a:pPr>
              <a:lnSpc>
                <a:spcPts val="1200"/>
              </a:lnSpc>
            </a:pPr>
            <a:r>
              <a:rPr lang="en-US" sz="1200" dirty="0"/>
              <a:t> </a:t>
            </a:r>
          </a:p>
          <a:p>
            <a:pPr>
              <a:lnSpc>
                <a:spcPts val="1200"/>
              </a:lnSpc>
            </a:pPr>
            <a:r>
              <a:rPr lang="en-US" sz="1200" dirty="0"/>
              <a:t>As we move forward, may we keep our eyes on God’s word and work, and the neighbors we journey with…serving always with love.</a:t>
            </a:r>
          </a:p>
          <a:p>
            <a:pPr>
              <a:lnSpc>
                <a:spcPts val="1400"/>
              </a:lnSpc>
            </a:pPr>
            <a:r>
              <a:rPr lang="en-US" sz="1200" dirty="0"/>
              <a:t> </a:t>
            </a:r>
          </a:p>
          <a:p>
            <a:pPr>
              <a:lnSpc>
                <a:spcPts val="1400"/>
              </a:lnSpc>
            </a:pPr>
            <a:r>
              <a:rPr lang="en-US" sz="1200" dirty="0"/>
              <a:t>In peace,</a:t>
            </a:r>
          </a:p>
          <a:p>
            <a:pPr>
              <a:lnSpc>
                <a:spcPts val="1400"/>
              </a:lnSpc>
            </a:pPr>
            <a:r>
              <a:rPr lang="en-US" sz="1200" dirty="0"/>
              <a:t> </a:t>
            </a:r>
          </a:p>
          <a:p>
            <a:pPr>
              <a:lnSpc>
                <a:spcPts val="1400"/>
              </a:lnSpc>
            </a:pPr>
            <a:r>
              <a:rPr lang="en-US" sz="1200" dirty="0"/>
              <a:t>Pr. Paul</a:t>
            </a:r>
          </a:p>
          <a:p>
            <a:r>
              <a:rPr lang="en-US" b="1" dirty="0"/>
              <a:t> </a:t>
            </a:r>
            <a:endParaRPr lang="en-US" dirty="0"/>
          </a:p>
          <a:p>
            <a:r>
              <a:rPr lang="en-US" b="1" dirty="0"/>
              <a:t> </a:t>
            </a:r>
            <a:endParaRPr lang="en-US" dirty="0"/>
          </a:p>
          <a:p>
            <a:r>
              <a:rPr lang="en-US" b="1" dirty="0"/>
              <a:t> </a:t>
            </a:r>
            <a:endParaRPr lang="en-US" dirty="0"/>
          </a:p>
        </p:txBody>
      </p:sp>
      <p:sp>
        <p:nvSpPr>
          <p:cNvPr id="3" name="TextBox 2"/>
          <p:cNvSpPr txBox="1"/>
          <p:nvPr/>
        </p:nvSpPr>
        <p:spPr>
          <a:xfrm>
            <a:off x="80010" y="6705600"/>
            <a:ext cx="6477000" cy="1908215"/>
          </a:xfrm>
          <a:prstGeom prst="rect">
            <a:avLst/>
          </a:prstGeom>
          <a:noFill/>
        </p:spPr>
        <p:txBody>
          <a:bodyPr wrap="square" rtlCol="0">
            <a:spAutoFit/>
          </a:bodyPr>
          <a:lstStyle/>
          <a:p>
            <a:pPr>
              <a:lnSpc>
                <a:spcPts val="1200"/>
              </a:lnSpc>
            </a:pPr>
            <a:r>
              <a:rPr lang="en-US" sz="1200" b="1" dirty="0"/>
              <a:t>The Faithful Work of Many Hands </a:t>
            </a:r>
            <a:r>
              <a:rPr lang="en-US" sz="1200" dirty="0"/>
              <a:t>(from the 125</a:t>
            </a:r>
            <a:r>
              <a:rPr lang="en-US" sz="1200" baseline="30000" dirty="0"/>
              <a:t>th</a:t>
            </a:r>
            <a:r>
              <a:rPr lang="en-US" sz="1200" dirty="0"/>
              <a:t> booklet)</a:t>
            </a:r>
          </a:p>
          <a:p>
            <a:pPr>
              <a:lnSpc>
                <a:spcPts val="1200"/>
              </a:lnSpc>
            </a:pPr>
            <a:r>
              <a:rPr lang="en-US" sz="1200" dirty="0"/>
              <a:t> </a:t>
            </a:r>
          </a:p>
          <a:p>
            <a:pPr fontAlgn="base">
              <a:lnSpc>
                <a:spcPts val="1200"/>
              </a:lnSpc>
            </a:pPr>
            <a:r>
              <a:rPr lang="en-US" sz="1200" i="1" dirty="0"/>
              <a:t>“O LORD…we are the clay, and You our potter; </a:t>
            </a:r>
            <a:endParaRPr lang="en-US" sz="1200" dirty="0"/>
          </a:p>
          <a:p>
            <a:pPr fontAlgn="base">
              <a:lnSpc>
                <a:spcPts val="1200"/>
              </a:lnSpc>
            </a:pPr>
            <a:r>
              <a:rPr lang="en-US" sz="1200" i="1" dirty="0"/>
              <a:t>And all of us are the work of Your hand.” (Isaiah 64:8)</a:t>
            </a:r>
            <a:endParaRPr lang="en-US" sz="1200" dirty="0"/>
          </a:p>
          <a:p>
            <a:pPr>
              <a:lnSpc>
                <a:spcPts val="1200"/>
              </a:lnSpc>
            </a:pPr>
            <a:r>
              <a:rPr lang="en-US" sz="1200" b="1" dirty="0"/>
              <a:t> </a:t>
            </a:r>
            <a:endParaRPr lang="en-US" sz="1200" dirty="0"/>
          </a:p>
          <a:p>
            <a:pPr>
              <a:lnSpc>
                <a:spcPts val="1200"/>
              </a:lnSpc>
            </a:pPr>
            <a:r>
              <a:rPr lang="en-US" sz="1200" dirty="0"/>
              <a:t>When asked to write this concluding reflection for Bethlehem’s 125</a:t>
            </a:r>
            <a:r>
              <a:rPr lang="en-US" sz="1200" baseline="30000" dirty="0"/>
              <a:t>th</a:t>
            </a:r>
            <a:r>
              <a:rPr lang="en-US" sz="1200" dirty="0"/>
              <a:t>, I remember thinking, “At best this will be a snapshot.” We might</a:t>
            </a:r>
            <a:r>
              <a:rPr lang="en-US" sz="1200" i="1" dirty="0"/>
              <a:t> all</a:t>
            </a:r>
            <a:r>
              <a:rPr lang="en-US" sz="1200" dirty="0"/>
              <a:t> say that our time together in this holy place is but a snapshot of Bethlehem’s larger history, a still frame of God’s love on this planet, and a mere moment in the story of ALL God’s people. </a:t>
            </a:r>
          </a:p>
          <a:p>
            <a:pPr>
              <a:lnSpc>
                <a:spcPts val="1200"/>
              </a:lnSpc>
            </a:pPr>
            <a:r>
              <a:rPr lang="en-US" dirty="0"/>
              <a:t> </a:t>
            </a:r>
          </a:p>
          <a:p>
            <a:endParaRPr lang="en-US" dirty="0"/>
          </a:p>
        </p:txBody>
      </p:sp>
      <p:pic>
        <p:nvPicPr>
          <p:cNvPr id="21" name="Picture 20" descr="C:\Users\Linda\SyncedFolder\Group\Administrative\STAR\2017 STAR\08-2017\Pastor page phot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5939537"/>
            <a:ext cx="1379220" cy="1411066"/>
          </a:xfrm>
          <a:prstGeom prst="rect">
            <a:avLst/>
          </a:prstGeom>
          <a:noFill/>
          <a:ln w="19050">
            <a:solidFill>
              <a:schemeClr val="tx1"/>
            </a:solidFill>
          </a:ln>
        </p:spPr>
      </p:pic>
    </p:spTree>
    <p:extLst>
      <p:ext uri="{BB962C8B-B14F-4D97-AF65-F5344CB8AC3E}">
        <p14:creationId xmlns:p14="http://schemas.microsoft.com/office/powerpoint/2010/main" val="2142372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81000"/>
            <a:ext cx="4724400" cy="1426031"/>
          </a:xfrm>
          <a:prstGeom prst="rect">
            <a:avLst/>
          </a:prstGeom>
          <a:noFill/>
        </p:spPr>
        <p:txBody>
          <a:bodyPr wrap="square" rtlCol="0">
            <a:spAutoFit/>
          </a:bodyPr>
          <a:lstStyle/>
          <a:p>
            <a:pPr>
              <a:lnSpc>
                <a:spcPts val="1300"/>
              </a:lnSpc>
            </a:pPr>
            <a:r>
              <a:rPr lang="en-US" sz="1200" dirty="0"/>
              <a:t>But our time here is indeed very important.  Just as it takes much love and effort to make any friendship last a lifetime, it also takes those very attributes to foster the life of a congregation for 125 years.  Time can help a people remember what is important and keep “the good stuff” at the forefront. And time can also put distance between us and even our oldest living memories. Fifty years ago, there were no-doubt members of Bethlehem who could have said they remembered being part of this congregation when it was born. </a:t>
            </a:r>
          </a:p>
        </p:txBody>
      </p:sp>
      <p:sp>
        <p:nvSpPr>
          <p:cNvPr id="10" name="TextBox 9"/>
          <p:cNvSpPr txBox="1"/>
          <p:nvPr/>
        </p:nvSpPr>
        <p:spPr>
          <a:xfrm>
            <a:off x="228600" y="1924855"/>
            <a:ext cx="6400800" cy="7094250"/>
          </a:xfrm>
          <a:prstGeom prst="rect">
            <a:avLst/>
          </a:prstGeom>
          <a:noFill/>
        </p:spPr>
        <p:txBody>
          <a:bodyPr wrap="square" rtlCol="0">
            <a:spAutoFit/>
          </a:bodyPr>
          <a:lstStyle/>
          <a:p>
            <a:pPr>
              <a:lnSpc>
                <a:spcPts val="1300"/>
              </a:lnSpc>
            </a:pPr>
            <a:r>
              <a:rPr lang="en-US" sz="1200" dirty="0"/>
              <a:t>Twenty-five years ago there were likely a few </a:t>
            </a:r>
            <a:r>
              <a:rPr lang="en-US" sz="1200" dirty="0" err="1"/>
              <a:t>Bethlehemers</a:t>
            </a:r>
            <a:r>
              <a:rPr lang="en-US" sz="1200" dirty="0"/>
              <a:t> old enough to say they were baptized as infants in the original church on Washington Street. But now we have passed the limits of individual memory. No 125-year-olds remain to tell us how it was when Bethlehem began. Instead, we must now point to our </a:t>
            </a:r>
            <a:r>
              <a:rPr lang="en-US" sz="1200" i="1" dirty="0"/>
              <a:t>collective</a:t>
            </a:r>
            <a:r>
              <a:rPr lang="en-US" sz="1200" dirty="0"/>
              <a:t> memory, our historians’ accounts, and the traditions, beliefs and manner of being that has carried us this far…with God’s grace.</a:t>
            </a:r>
          </a:p>
          <a:p>
            <a:pPr>
              <a:lnSpc>
                <a:spcPts val="1300"/>
              </a:lnSpc>
            </a:pPr>
            <a:r>
              <a:rPr lang="en-US" sz="1200" dirty="0"/>
              <a:t> </a:t>
            </a:r>
          </a:p>
          <a:p>
            <a:pPr>
              <a:lnSpc>
                <a:spcPts val="1300"/>
              </a:lnSpc>
            </a:pPr>
            <a:r>
              <a:rPr lang="en-US" sz="1200" dirty="0"/>
              <a:t>What has happened since BLC’s inception? This booklet has provided much of that history, to be sure. What has happened in the larger world? A July, 2014 Wall Street Journal article (entitled “125 Years of Change in the U.S. Economy – and the Dow”) puts our collective human “advancement” in perspective:</a:t>
            </a:r>
          </a:p>
          <a:p>
            <a:pPr>
              <a:lnSpc>
                <a:spcPts val="1300"/>
              </a:lnSpc>
            </a:pPr>
            <a:r>
              <a:rPr lang="en-US" sz="1200" dirty="0"/>
              <a:t> </a:t>
            </a:r>
          </a:p>
          <a:p>
            <a:pPr fontAlgn="base">
              <a:lnSpc>
                <a:spcPts val="1300"/>
              </a:lnSpc>
            </a:pPr>
            <a:r>
              <a:rPr lang="en-US" sz="1200" dirty="0"/>
              <a:t>“Indeed, the </a:t>
            </a:r>
            <a:r>
              <a:rPr lang="en-US" sz="1200" u="sng" dirty="0">
                <a:hlinkClick r:id="rId3"/>
              </a:rPr>
              <a:t>business world of 1889 today </a:t>
            </a:r>
            <a:r>
              <a:rPr lang="en-US" sz="1200" dirty="0"/>
              <a:t>seems almost something from an alien planet. Offices were nearly totally masculine preserves. About the only jobs for women outside the home were as teachers, nurses and telephone operators. Almost all large corporations were run by members of the WASP establishment. Ledgers were mostly handwritten, as were most </a:t>
            </a:r>
            <a:r>
              <a:rPr lang="en-US" sz="1200" dirty="0" smtClean="0"/>
              <a:t>invoices </a:t>
            </a:r>
            <a:r>
              <a:rPr lang="en-US" sz="1200" dirty="0"/>
              <a:t>and even many contracts. There were no standardized rules for keeping books, and almost no government regulation of business.”</a:t>
            </a:r>
          </a:p>
          <a:p>
            <a:pPr fontAlgn="base">
              <a:lnSpc>
                <a:spcPts val="1300"/>
              </a:lnSpc>
            </a:pPr>
            <a:r>
              <a:rPr lang="en-US" sz="1200" dirty="0"/>
              <a:t> </a:t>
            </a:r>
          </a:p>
          <a:p>
            <a:pPr fontAlgn="base">
              <a:lnSpc>
                <a:spcPts val="1300"/>
              </a:lnSpc>
            </a:pPr>
            <a:r>
              <a:rPr lang="en-US" sz="1200" dirty="0"/>
              <a:t>The article goes on to explain how the turn of the 20</a:t>
            </a:r>
            <a:r>
              <a:rPr lang="en-US" sz="1200" baseline="30000" dirty="0"/>
              <a:t>th</a:t>
            </a:r>
            <a:r>
              <a:rPr lang="en-US" sz="1200" dirty="0"/>
              <a:t> century brought us the innovations of the telephone, typewriter and others – transforming society in the 1900s in much the same way that Martin Luther and the invention of the printing press transformed the world in the 1500s. We just so happen to be celebrating our 125</a:t>
            </a:r>
            <a:r>
              <a:rPr lang="en-US" sz="1200" baseline="30000" dirty="0"/>
              <a:t>th</a:t>
            </a:r>
            <a:r>
              <a:rPr lang="en-US" sz="1200" dirty="0"/>
              <a:t> anniversary as a congregation in the same year we celebrate the 500</a:t>
            </a:r>
            <a:r>
              <a:rPr lang="en-US" sz="1200" baseline="30000" dirty="0"/>
              <a:t>th</a:t>
            </a:r>
            <a:r>
              <a:rPr lang="en-US" sz="1200" dirty="0"/>
              <a:t> year of the Protestant Reformation. And as we look to </a:t>
            </a:r>
            <a:r>
              <a:rPr lang="en-US" sz="1200" i="1" dirty="0"/>
              <a:t>this</a:t>
            </a:r>
            <a:r>
              <a:rPr lang="en-US" sz="1200" dirty="0"/>
              <a:t> 21</a:t>
            </a:r>
            <a:r>
              <a:rPr lang="en-US" sz="1200" baseline="30000" dirty="0"/>
              <a:t>st</a:t>
            </a:r>
            <a:r>
              <a:rPr lang="en-US" sz="1200" dirty="0"/>
              <a:t> century, we point to innovations in technology (the internet, smart phones, and social media, etc.) as well as innovations in our own Christian worship (audio/visual, contemporary music, and a renewed sense of care for God’s creation) to name only a few</a:t>
            </a:r>
            <a:r>
              <a:rPr lang="en-US" sz="1200" dirty="0" smtClean="0"/>
              <a:t>. We </a:t>
            </a:r>
            <a:r>
              <a:rPr lang="en-US" sz="1200" dirty="0"/>
              <a:t>can also point to innovations in the scope and collaboration of the larger Lutheran Church to which we belong – the relatively new Evangelical Lutheran Church of America (est. 1988) – which turns 30 next year. The ELCA at heart is a church body who sees our Christian neighbors as partners in ministry. And like our BLC mission statement (“We journey with God, to serve with Love.”) the ELCA’s mission statement is concise and powerful (“God’s Work. Our Hands.”) At Bethlehem those words have never been more true. The hands that have built and sustained this congregation remain faithful – thankful for the past, but moving toward the future – doing the work of God’s ministry, together</a:t>
            </a:r>
            <a:r>
              <a:rPr lang="en-US" sz="1200" dirty="0" smtClean="0"/>
              <a:t>.</a:t>
            </a:r>
          </a:p>
          <a:p>
            <a:pPr fontAlgn="base">
              <a:lnSpc>
                <a:spcPts val="1300"/>
              </a:lnSpc>
            </a:pPr>
            <a:endParaRPr lang="en-US" sz="1200" dirty="0"/>
          </a:p>
          <a:p>
            <a:pPr fontAlgn="base">
              <a:lnSpc>
                <a:spcPts val="1300"/>
              </a:lnSpc>
            </a:pPr>
            <a:r>
              <a:rPr lang="en-US" sz="1200" dirty="0"/>
              <a:t>I thank you for the continued opportunity to serve with you here at Bethlehem. Like a masterful carpenter, the skillful hands of Christ(</a:t>
            </a:r>
            <a:r>
              <a:rPr lang="en-US" sz="1200" dirty="0" err="1"/>
              <a:t>ians</a:t>
            </a:r>
            <a:r>
              <a:rPr lang="en-US" sz="1200" dirty="0"/>
              <a:t>) have built something special in this place, and thanks to our Master Potter we remain in the Spirit’s guidance and formation. We continue in faith, and peace, always</a:t>
            </a:r>
            <a:r>
              <a:rPr lang="en-US" sz="1200" dirty="0" smtClean="0"/>
              <a:t>.</a:t>
            </a:r>
          </a:p>
          <a:p>
            <a:pPr fontAlgn="base">
              <a:lnSpc>
                <a:spcPts val="1300"/>
              </a:lnSpc>
            </a:pPr>
            <a:endParaRPr lang="en-US" sz="1200" dirty="0"/>
          </a:p>
          <a:p>
            <a:pPr fontAlgn="base">
              <a:lnSpc>
                <a:spcPts val="1300"/>
              </a:lnSpc>
            </a:pPr>
            <a:r>
              <a:rPr lang="en-US" sz="1200" dirty="0"/>
              <a:t>-Pr. Paul Busekist</a:t>
            </a:r>
          </a:p>
          <a:p>
            <a:pPr>
              <a:lnSpc>
                <a:spcPts val="1300"/>
              </a:lnSpc>
            </a:pPr>
            <a:r>
              <a:rPr lang="en-US" sz="1200" i="1" dirty="0"/>
              <a:t>WASP: White, Anglo-Saxon Protestant https://www.wsj.com/articles/125-years-of-change-in-the-u-s-economyand-the-dow-1404763584</a:t>
            </a:r>
            <a:endParaRPr lang="en-US" sz="1200" dirty="0"/>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5588"/>
            <a:ext cx="1295400" cy="149641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3730834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69914" y="131142"/>
            <a:ext cx="3278286" cy="967977"/>
          </a:xfrm>
          <a:prstGeom prst="rect">
            <a:avLst/>
          </a:prstGeom>
        </p:spPr>
      </p:pic>
      <p:cxnSp>
        <p:nvCxnSpPr>
          <p:cNvPr id="5" name="Straight Connector 4"/>
          <p:cNvCxnSpPr/>
          <p:nvPr/>
        </p:nvCxnSpPr>
        <p:spPr>
          <a:xfrm>
            <a:off x="304800" y="1219200"/>
            <a:ext cx="586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52400" y="1339282"/>
            <a:ext cx="6553200" cy="7423718"/>
          </a:xfrm>
          <a:prstGeom prst="rect">
            <a:avLst/>
          </a:prstGeom>
        </p:spPr>
      </p:pic>
    </p:spTree>
    <p:extLst>
      <p:ext uri="{BB962C8B-B14F-4D97-AF65-F5344CB8AC3E}">
        <p14:creationId xmlns:p14="http://schemas.microsoft.com/office/powerpoint/2010/main" val="740829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81200" y="381000"/>
            <a:ext cx="2362200" cy="646331"/>
          </a:xfrm>
          <a:prstGeom prst="rect">
            <a:avLst/>
          </a:prstGeom>
          <a:noFill/>
        </p:spPr>
        <p:txBody>
          <a:bodyPr wrap="square" rtlCol="0">
            <a:spAutoFit/>
          </a:bodyPr>
          <a:lstStyle/>
          <a:p>
            <a:pPr algn="ctr"/>
            <a:r>
              <a:rPr lang="en-US" b="1" dirty="0"/>
              <a:t>TREASURER UPDATE</a:t>
            </a:r>
            <a:endParaRPr lang="en-US" dirty="0"/>
          </a:p>
          <a:p>
            <a:endParaRPr lang="en-US" dirty="0"/>
          </a:p>
        </p:txBody>
      </p:sp>
      <p:sp>
        <p:nvSpPr>
          <p:cNvPr id="15" name="TextBox 14"/>
          <p:cNvSpPr txBox="1"/>
          <p:nvPr/>
        </p:nvSpPr>
        <p:spPr>
          <a:xfrm>
            <a:off x="148537" y="1102567"/>
            <a:ext cx="6557062" cy="1869233"/>
          </a:xfrm>
          <a:prstGeom prst="rect">
            <a:avLst/>
          </a:prstGeom>
          <a:noFill/>
        </p:spPr>
        <p:txBody>
          <a:bodyPr wrap="square" rtlCol="0">
            <a:spAutoFit/>
          </a:bodyPr>
          <a:lstStyle/>
          <a:p>
            <a:endParaRPr lang="en-US" dirty="0"/>
          </a:p>
        </p:txBody>
      </p:sp>
      <p:sp>
        <p:nvSpPr>
          <p:cNvPr id="16" name="TextBox 15"/>
          <p:cNvSpPr txBox="1"/>
          <p:nvPr/>
        </p:nvSpPr>
        <p:spPr>
          <a:xfrm>
            <a:off x="217356" y="4358385"/>
            <a:ext cx="6512689" cy="1600438"/>
          </a:xfrm>
          <a:prstGeom prst="rect">
            <a:avLst/>
          </a:prstGeom>
          <a:noFill/>
        </p:spPr>
        <p:txBody>
          <a:bodyPr wrap="square" rtlCol="0">
            <a:spAutoFit/>
          </a:bodyPr>
          <a:lstStyle/>
          <a:p>
            <a:pPr lvl="0"/>
            <a:r>
              <a:rPr lang="en-US" sz="1400" dirty="0">
                <a:latin typeface="Franklin Gothic Medium" panose="020B0603020102020204" pitchFamily="34" charset="0"/>
              </a:rPr>
              <a:t>Note Avg. Attendance is shown including Palm Sunday and Easter as well as without (w/o) those services.  The 2017 Easter service was very well attended. </a:t>
            </a:r>
          </a:p>
          <a:p>
            <a:r>
              <a:rPr lang="en-US" sz="1400" dirty="0">
                <a:latin typeface="Franklin Gothic Medium" panose="020B0603020102020204" pitchFamily="34" charset="0"/>
              </a:rPr>
              <a:t> </a:t>
            </a:r>
          </a:p>
          <a:p>
            <a:r>
              <a:rPr lang="en-US" sz="1400" dirty="0">
                <a:latin typeface="Franklin Gothic Medium" panose="020B0603020102020204" pitchFamily="34" charset="0"/>
              </a:rPr>
              <a:t>Funnel any budget questions to myself or Mary Lou Deutsch at </a:t>
            </a:r>
            <a:r>
              <a:rPr lang="en-US" sz="1400" u="sng" dirty="0">
                <a:latin typeface="Franklin Gothic Medium" panose="020B0603020102020204" pitchFamily="34" charset="0"/>
                <a:hlinkClick r:id="rId2"/>
              </a:rPr>
              <a:t>bookkeeper@bethlehemtc.org</a:t>
            </a:r>
            <a:r>
              <a:rPr lang="en-US" sz="1400" dirty="0">
                <a:latin typeface="Franklin Gothic Medium" panose="020B0603020102020204" pitchFamily="34" charset="0"/>
              </a:rPr>
              <a:t>. </a:t>
            </a:r>
          </a:p>
          <a:p>
            <a:r>
              <a:rPr lang="en-US" sz="1400" dirty="0">
                <a:latin typeface="Franklin Gothic Medium" panose="020B0603020102020204" pitchFamily="34" charset="0"/>
              </a:rPr>
              <a:t> </a:t>
            </a:r>
          </a:p>
          <a:p>
            <a:r>
              <a:rPr lang="en-US" sz="1400" dirty="0">
                <a:latin typeface="Franklin Gothic Medium" panose="020B0603020102020204" pitchFamily="34" charset="0"/>
              </a:rPr>
              <a:t>Dave Peppler - Treasurer</a:t>
            </a:r>
          </a:p>
        </p:txBody>
      </p:sp>
      <p:sp>
        <p:nvSpPr>
          <p:cNvPr id="17" name="TextBox 16"/>
          <p:cNvSpPr txBox="1"/>
          <p:nvPr/>
        </p:nvSpPr>
        <p:spPr>
          <a:xfrm>
            <a:off x="197478" y="998090"/>
            <a:ext cx="6477000" cy="1600438"/>
          </a:xfrm>
          <a:prstGeom prst="rect">
            <a:avLst/>
          </a:prstGeom>
          <a:noFill/>
        </p:spPr>
        <p:txBody>
          <a:bodyPr wrap="square" rtlCol="0">
            <a:spAutoFit/>
          </a:bodyPr>
          <a:lstStyle/>
          <a:p>
            <a:pPr algn="just"/>
            <a:r>
              <a:rPr lang="en-US" sz="1400" dirty="0">
                <a:latin typeface="Franklin Gothic Medium" panose="020B0603020102020204" pitchFamily="34" charset="0"/>
              </a:rPr>
              <a:t>Unfortunately the final July budget numbers are not available as of the date of this publication.  July numbers will be included in the Sunday bulletin when available.  Work is beginning on the 2018 budget with the various committees submitting their input for review in September.  We plan an initial review in September, a second review in October with finalization in November for presentation to the Congregation in December.  Stay tuned for more information as the year progresses.</a:t>
            </a:r>
          </a:p>
        </p:txBody>
      </p:sp>
      <p:sp>
        <p:nvSpPr>
          <p:cNvPr id="19" name="Rectangle 3"/>
          <p:cNvSpPr>
            <a:spLocks noChangeArrowheads="1"/>
          </p:cNvSpPr>
          <p:nvPr/>
        </p:nvSpPr>
        <p:spPr bwMode="auto">
          <a:xfrm>
            <a:off x="924308" y="442543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862201176"/>
              </p:ext>
            </p:extLst>
          </p:nvPr>
        </p:nvGraphicFramePr>
        <p:xfrm>
          <a:off x="924308" y="2834552"/>
          <a:ext cx="4740275" cy="1094026"/>
        </p:xfrm>
        <a:graphic>
          <a:graphicData uri="http://schemas.openxmlformats.org/drawingml/2006/table">
            <a:tbl>
              <a:tblPr firstRow="1" firstCol="1" bandRow="1">
                <a:tableStyleId>{5C22544A-7EE6-4342-B048-85BDC9FD1C3A}</a:tableStyleId>
              </a:tblPr>
              <a:tblGrid>
                <a:gridCol w="1939925"/>
                <a:gridCol w="800100"/>
                <a:gridCol w="914400"/>
                <a:gridCol w="1085850"/>
              </a:tblGrid>
              <a:tr h="353674">
                <a:tc>
                  <a:txBody>
                    <a:bodyPr/>
                    <a:lstStyle/>
                    <a:p>
                      <a:pPr marL="0" marR="0">
                        <a:spcBef>
                          <a:spcPts val="0"/>
                        </a:spcBef>
                        <a:spcAft>
                          <a:spcPts val="0"/>
                        </a:spcAft>
                      </a:pPr>
                      <a:r>
                        <a:rPr lang="en-US" sz="1100" dirty="0">
                          <a:effectLst/>
                        </a:rPr>
                        <a:t>Year</a:t>
                      </a:r>
                      <a:endParaRPr lang="en-US" sz="1200" dirty="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2015</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2016</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2017 YTD thru 6/30</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r>
              <a:tr h="195218">
                <a:tc>
                  <a:txBody>
                    <a:bodyPr/>
                    <a:lstStyle/>
                    <a:p>
                      <a:pPr marL="0" marR="0">
                        <a:spcBef>
                          <a:spcPts val="0"/>
                        </a:spcBef>
                        <a:spcAft>
                          <a:spcPts val="0"/>
                        </a:spcAft>
                      </a:pPr>
                      <a:r>
                        <a:rPr lang="en-US" sz="1100">
                          <a:effectLst/>
                        </a:rPr>
                        <a:t>Congregation Contributions</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323,920</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339,865</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164,839</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r>
              <a:tr h="190148">
                <a:tc>
                  <a:txBody>
                    <a:bodyPr/>
                    <a:lstStyle/>
                    <a:p>
                      <a:pPr marL="0" marR="0">
                        <a:spcBef>
                          <a:spcPts val="0"/>
                        </a:spcBef>
                        <a:spcAft>
                          <a:spcPts val="0"/>
                        </a:spcAft>
                      </a:pPr>
                      <a:r>
                        <a:rPr lang="en-US" sz="1100">
                          <a:effectLst/>
                        </a:rPr>
                        <a:t>Avg. Attendance   (1)</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165</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160</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166</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r>
              <a:tr h="353674">
                <a:tc>
                  <a:txBody>
                    <a:bodyPr/>
                    <a:lstStyle/>
                    <a:p>
                      <a:pPr marL="0" marR="0">
                        <a:spcBef>
                          <a:spcPts val="0"/>
                        </a:spcBef>
                        <a:spcAft>
                          <a:spcPts val="0"/>
                        </a:spcAft>
                      </a:pPr>
                      <a:r>
                        <a:rPr lang="en-US" sz="1100">
                          <a:effectLst/>
                        </a:rPr>
                        <a:t>Avg. Attendance   w/o</a:t>
                      </a:r>
                      <a:endParaRPr lang="en-US" sz="1200">
                        <a:effectLst/>
                      </a:endParaRPr>
                    </a:p>
                    <a:p>
                      <a:pPr marL="0" marR="0">
                        <a:spcBef>
                          <a:spcPts val="0"/>
                        </a:spcBef>
                        <a:spcAft>
                          <a:spcPts val="0"/>
                        </a:spcAft>
                      </a:pPr>
                      <a:r>
                        <a:rPr lang="en-US" sz="1100">
                          <a:effectLst/>
                        </a:rPr>
                        <a:t>Palm Sunday &amp; Easter</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161</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a:effectLst/>
                        </a:rPr>
                        <a:t>156</a:t>
                      </a:r>
                      <a:endParaRPr lang="en-US" sz="1200">
                        <a:effectLst/>
                        <a:latin typeface="Times New Roman" panose="02020603050405020304" pitchFamily="18" charset="0"/>
                        <a:ea typeface="Times New Roman" panose="02020603050405020304" pitchFamily="18" charset="0"/>
                      </a:endParaRPr>
                    </a:p>
                  </a:txBody>
                  <a:tcPr marL="68580" marR="68580" marT="9525" marB="9525" anchor="b"/>
                </a:tc>
                <a:tc>
                  <a:txBody>
                    <a:bodyPr/>
                    <a:lstStyle/>
                    <a:p>
                      <a:pPr marL="0" marR="0" algn="ctr">
                        <a:spcBef>
                          <a:spcPts val="0"/>
                        </a:spcBef>
                        <a:spcAft>
                          <a:spcPts val="0"/>
                        </a:spcAft>
                      </a:pPr>
                      <a:r>
                        <a:rPr lang="en-US" sz="1100" dirty="0">
                          <a:effectLst/>
                        </a:rPr>
                        <a:t>155</a:t>
                      </a:r>
                      <a:endParaRPr lang="en-US" sz="1200" dirty="0">
                        <a:effectLst/>
                        <a:latin typeface="Times New Roman" panose="02020603050405020304" pitchFamily="18" charset="0"/>
                        <a:ea typeface="Times New Roman" panose="02020603050405020304" pitchFamily="18" charset="0"/>
                      </a:endParaRPr>
                    </a:p>
                  </a:txBody>
                  <a:tcPr marL="68580" marR="68580" marT="9525" marB="9525" anchor="b"/>
                </a:tc>
              </a:tr>
            </a:tbl>
          </a:graphicData>
        </a:graphic>
      </p:graphicFrame>
      <p:sp>
        <p:nvSpPr>
          <p:cNvPr id="9" name="TextBox 8"/>
          <p:cNvSpPr txBox="1"/>
          <p:nvPr/>
        </p:nvSpPr>
        <p:spPr>
          <a:xfrm>
            <a:off x="676478" y="6388630"/>
            <a:ext cx="5594444" cy="1600438"/>
          </a:xfrm>
          <a:prstGeom prst="rect">
            <a:avLst/>
          </a:prstGeom>
          <a:noFill/>
        </p:spPr>
        <p:txBody>
          <a:bodyPr wrap="square" rtlCol="0">
            <a:spAutoFit/>
          </a:bodyPr>
          <a:lstStyle/>
          <a:p>
            <a:pPr algn="ctr"/>
            <a:r>
              <a:rPr lang="en-US" sz="1400" dirty="0" smtClean="0"/>
              <a:t>  </a:t>
            </a:r>
            <a:r>
              <a:rPr lang="en-US" sz="1400" b="1" dirty="0" smtClean="0"/>
              <a:t>Proper use of the BLC Tax Exempt Number</a:t>
            </a:r>
          </a:p>
          <a:p>
            <a:r>
              <a:rPr lang="en-US" sz="1400" dirty="0" smtClean="0"/>
              <a:t>Just a friendly reminder—the use of BLC’s tax exempt number is solely for BLC sponsored events.  Individuals holding private, non BLC sponsored events in BLC space should never use the BLC tax exempt number for food or other items.  Improper use of the Gordon Food Service Store has been noticed this year.  Contact Mary Lou Deutsch (Bookkeeper) or Dave Peppler (Treasurer) if you have any questions.</a:t>
            </a:r>
            <a:endParaRPr lang="en-US" sz="1400" dirty="0"/>
          </a:p>
        </p:txBody>
      </p:sp>
      <p:cxnSp>
        <p:nvCxnSpPr>
          <p:cNvPr id="3" name="Straight Connector 2"/>
          <p:cNvCxnSpPr/>
          <p:nvPr/>
        </p:nvCxnSpPr>
        <p:spPr>
          <a:xfrm>
            <a:off x="148537" y="6096000"/>
            <a:ext cx="652594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035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132898"/>
            <a:ext cx="1153130" cy="1164661"/>
          </a:xfrm>
          <a:prstGeom prst="rect">
            <a:avLst/>
          </a:prstGeom>
        </p:spPr>
      </p:pic>
      <p:sp>
        <p:nvSpPr>
          <p:cNvPr id="4" name="TextBox 3"/>
          <p:cNvSpPr txBox="1"/>
          <p:nvPr/>
        </p:nvSpPr>
        <p:spPr>
          <a:xfrm>
            <a:off x="1828800" y="533400"/>
            <a:ext cx="4876800" cy="830997"/>
          </a:xfrm>
          <a:prstGeom prst="rect">
            <a:avLst/>
          </a:prstGeom>
          <a:noFill/>
        </p:spPr>
        <p:txBody>
          <a:bodyPr wrap="square" rtlCol="0">
            <a:spAutoFit/>
          </a:bodyPr>
          <a:lstStyle/>
          <a:p>
            <a:pPr algn="ctr"/>
            <a:r>
              <a:rPr lang="en-US" sz="1600" b="1" dirty="0" smtClean="0">
                <a:latin typeface="Arial Black" panose="020B0A04020102020204" pitchFamily="34" charset="0"/>
              </a:rPr>
              <a:t>ANNIVERSARY CELEBRATION</a:t>
            </a:r>
          </a:p>
          <a:p>
            <a:pPr algn="ctr"/>
            <a:r>
              <a:rPr lang="en-US" sz="1600" b="1" dirty="0" smtClean="0">
                <a:latin typeface="Arial Black" panose="020B0A04020102020204" pitchFamily="34" charset="0"/>
              </a:rPr>
              <a:t>WORSHIP/PICNIC IN THE PARK-AUGUST 13, 2017</a:t>
            </a:r>
            <a:endParaRPr lang="en-US" sz="1600" b="1" dirty="0">
              <a:latin typeface="Arial Black" panose="020B0A04020102020204" pitchFamily="34" charset="0"/>
            </a:endParaRPr>
          </a:p>
        </p:txBody>
      </p:sp>
      <p:sp>
        <p:nvSpPr>
          <p:cNvPr id="5" name="TextBox 4"/>
          <p:cNvSpPr txBox="1"/>
          <p:nvPr/>
        </p:nvSpPr>
        <p:spPr>
          <a:xfrm>
            <a:off x="152400" y="1297559"/>
            <a:ext cx="6553200" cy="7770241"/>
          </a:xfrm>
          <a:prstGeom prst="rect">
            <a:avLst/>
          </a:prstGeom>
          <a:noFill/>
        </p:spPr>
        <p:txBody>
          <a:bodyPr wrap="square" rtlCol="0">
            <a:spAutoFit/>
          </a:bodyPr>
          <a:lstStyle/>
          <a:p>
            <a:endParaRPr lang="en-US" sz="1400" dirty="0"/>
          </a:p>
          <a:p>
            <a:r>
              <a:rPr lang="en-US" sz="1100" dirty="0"/>
              <a:t>Plans for this year of celebration have been in the works since November, 2015. We as a Task Force are thankful for all the participation in the various activities.  I am thankful for a dedicated group of workers on the Task Force as well.  Now for the finale!</a:t>
            </a:r>
          </a:p>
          <a:p>
            <a:r>
              <a:rPr lang="en-US" sz="1100" dirty="0"/>
              <a:t> </a:t>
            </a:r>
          </a:p>
          <a:p>
            <a:pPr algn="ctr"/>
            <a:r>
              <a:rPr lang="en-US" sz="1100" b="1" dirty="0"/>
              <a:t>August 13, 10:00am - about 2:00pm</a:t>
            </a:r>
            <a:endParaRPr lang="en-US" sz="1100" dirty="0"/>
          </a:p>
          <a:p>
            <a:pPr algn="ctr"/>
            <a:r>
              <a:rPr lang="en-US" sz="1100" dirty="0"/>
              <a:t>at the CIVIC CENTER (Rain? Meet at church)</a:t>
            </a:r>
          </a:p>
          <a:p>
            <a:pPr algn="ctr"/>
            <a:r>
              <a:rPr lang="en-US" sz="1100" dirty="0"/>
              <a:t>Worship:  10-11:30ish</a:t>
            </a:r>
          </a:p>
          <a:p>
            <a:pPr algn="ctr"/>
            <a:r>
              <a:rPr lang="en-US" sz="1100" dirty="0"/>
              <a:t>Lunch:  11:30-12:30ish </a:t>
            </a:r>
          </a:p>
          <a:p>
            <a:pPr algn="ctr"/>
            <a:r>
              <a:rPr lang="en-US" sz="1100" dirty="0"/>
              <a:t>     Picnic Games for young and old after the luncheon</a:t>
            </a:r>
          </a:p>
          <a:p>
            <a:pPr algn="ctr"/>
            <a:r>
              <a:rPr lang="en-US" sz="1100" dirty="0"/>
              <a:t>(Bocce Ball, </a:t>
            </a:r>
            <a:r>
              <a:rPr lang="en-US" sz="1100" dirty="0" err="1"/>
              <a:t>Cornhole</a:t>
            </a:r>
            <a:r>
              <a:rPr lang="en-US" sz="1100" dirty="0"/>
              <a:t>, Face Painting, Egg Toss, etc.)</a:t>
            </a:r>
          </a:p>
          <a:p>
            <a:pPr algn="ctr"/>
            <a:r>
              <a:rPr lang="en-US" sz="1100" dirty="0"/>
              <a:t>ALL-PLAY SOFTBALL GAME: about 1pm </a:t>
            </a:r>
          </a:p>
          <a:p>
            <a:r>
              <a:rPr lang="en-US" sz="1100" dirty="0"/>
              <a:t> </a:t>
            </a:r>
          </a:p>
          <a:p>
            <a:r>
              <a:rPr lang="en-US" sz="1100" b="1" dirty="0"/>
              <a:t>Tickets</a:t>
            </a:r>
            <a:r>
              <a:rPr lang="en-US" sz="1100" dirty="0"/>
              <a:t>: be sure to bring yours if you want to eat.  We are expecting 176 people!  Bottles of water will be our drink of choice.  BYOC(coffee) if you wish.</a:t>
            </a:r>
          </a:p>
          <a:p>
            <a:r>
              <a:rPr lang="en-US" sz="1100" dirty="0"/>
              <a:t> </a:t>
            </a:r>
          </a:p>
          <a:p>
            <a:r>
              <a:rPr lang="en-US" sz="1100" b="1" dirty="0"/>
              <a:t>Wear</a:t>
            </a:r>
            <a:r>
              <a:rPr lang="en-US" sz="1100" dirty="0"/>
              <a:t>: comfortable “picnic/play” clothes</a:t>
            </a:r>
          </a:p>
          <a:p>
            <a:r>
              <a:rPr lang="en-US" sz="1100" dirty="0"/>
              <a:t> </a:t>
            </a:r>
          </a:p>
          <a:p>
            <a:r>
              <a:rPr lang="en-US" sz="1100" b="1" dirty="0"/>
              <a:t>Bring</a:t>
            </a:r>
            <a:r>
              <a:rPr lang="en-US" sz="1100" dirty="0"/>
              <a:t>:  a chair or blanket for worship time  .... some may sit on chairs if we run out of picnic table space.</a:t>
            </a:r>
          </a:p>
          <a:p>
            <a:r>
              <a:rPr lang="en-US" sz="1100" dirty="0"/>
              <a:t> </a:t>
            </a:r>
          </a:p>
          <a:p>
            <a:r>
              <a:rPr lang="en-US" sz="1100" b="1" dirty="0"/>
              <a:t>ALSO</a:t>
            </a:r>
            <a:r>
              <a:rPr lang="en-US" sz="1100" dirty="0"/>
              <a:t>, for games, please bring your softball gloves for our family, fun “No Inning” Softball Game!</a:t>
            </a:r>
          </a:p>
          <a:p>
            <a:r>
              <a:rPr lang="en-US" sz="1100" dirty="0"/>
              <a:t> </a:t>
            </a:r>
          </a:p>
          <a:p>
            <a:r>
              <a:rPr lang="en-US" sz="1100" dirty="0"/>
              <a:t>Now, we need some </a:t>
            </a:r>
            <a:r>
              <a:rPr lang="en-US" sz="1100" b="1" dirty="0"/>
              <a:t>EXTRA HELP</a:t>
            </a:r>
            <a:r>
              <a:rPr lang="en-US" sz="1100" dirty="0"/>
              <a:t>:</a:t>
            </a:r>
          </a:p>
          <a:p>
            <a:pPr lvl="0" fontAlgn="base"/>
            <a:r>
              <a:rPr lang="en-US" sz="1100" dirty="0"/>
              <a:t>SERVERS  -  to dish up food  (11:30)</a:t>
            </a:r>
          </a:p>
          <a:p>
            <a:pPr lvl="0" fontAlgn="base"/>
            <a:r>
              <a:rPr lang="en-US" sz="1100" dirty="0"/>
              <a:t>CLEAN UP CREWS - after lunch to remove food; after everything, general clean up</a:t>
            </a:r>
            <a:r>
              <a:rPr lang="en-US" sz="1100" b="1" dirty="0"/>
              <a:t>*</a:t>
            </a:r>
            <a:endParaRPr lang="en-US" sz="1100" dirty="0"/>
          </a:p>
          <a:p>
            <a:pPr lvl="0" fontAlgn="base"/>
            <a:r>
              <a:rPr lang="en-US" sz="1100" dirty="0"/>
              <a:t> </a:t>
            </a:r>
          </a:p>
          <a:p>
            <a:r>
              <a:rPr lang="en-US" sz="1100" dirty="0"/>
              <a:t> </a:t>
            </a:r>
            <a:r>
              <a:rPr lang="en-US" sz="1100" dirty="0" smtClean="0"/>
              <a:t>So</a:t>
            </a:r>
            <a:r>
              <a:rPr lang="en-US" sz="1100" dirty="0"/>
              <a:t>, be prepared for a good day to enjoy the blessings God has given us together as a church family!</a:t>
            </a:r>
          </a:p>
          <a:p>
            <a:r>
              <a:rPr lang="en-US" sz="1400" dirty="0"/>
              <a:t> </a:t>
            </a:r>
            <a:r>
              <a:rPr lang="en-US" sz="1400" dirty="0" smtClean="0"/>
              <a:t>------------------------------------------------------------------------------------------------------------------</a:t>
            </a:r>
            <a:endParaRPr lang="en-US" sz="1400" dirty="0"/>
          </a:p>
          <a:p>
            <a:r>
              <a:rPr lang="en-US" sz="1400" dirty="0"/>
              <a:t> </a:t>
            </a:r>
            <a:r>
              <a:rPr lang="en-US" sz="1400" b="1" dirty="0" smtClean="0"/>
              <a:t>*  </a:t>
            </a:r>
            <a:r>
              <a:rPr lang="en-US" sz="1400" b="1" dirty="0"/>
              <a:t>I CAN HELP</a:t>
            </a:r>
            <a:r>
              <a:rPr lang="en-US" sz="1400" dirty="0"/>
              <a:t>:</a:t>
            </a:r>
          </a:p>
          <a:p>
            <a:r>
              <a:rPr lang="en-US" sz="1400" dirty="0"/>
              <a:t>											Phone</a:t>
            </a:r>
          </a:p>
          <a:p>
            <a:r>
              <a:rPr lang="en-US" sz="1400" dirty="0"/>
              <a:t>Server: _____________________________________________________________</a:t>
            </a:r>
          </a:p>
          <a:p>
            <a:r>
              <a:rPr lang="en-US" sz="1400" dirty="0"/>
              <a:t> </a:t>
            </a:r>
          </a:p>
          <a:p>
            <a:r>
              <a:rPr lang="en-US" sz="1400" dirty="0"/>
              <a:t>Food clean up: ________________________________________________________</a:t>
            </a:r>
          </a:p>
          <a:p>
            <a:r>
              <a:rPr lang="en-US" sz="1400" dirty="0"/>
              <a:t> </a:t>
            </a:r>
          </a:p>
          <a:p>
            <a:r>
              <a:rPr lang="en-US" sz="1400" dirty="0"/>
              <a:t>General clean up: ______________________________________________________</a:t>
            </a:r>
          </a:p>
          <a:p>
            <a:r>
              <a:rPr lang="en-US" sz="1400" dirty="0"/>
              <a:t> </a:t>
            </a:r>
          </a:p>
          <a:p>
            <a:r>
              <a:rPr lang="en-US" sz="1400" dirty="0"/>
              <a:t>(Put in the offering plate or put it Suzanne Lehto’s mailbox.   Thanks!)</a:t>
            </a:r>
          </a:p>
          <a:p>
            <a:r>
              <a:rPr lang="en-US" sz="1400" dirty="0"/>
              <a:t> </a:t>
            </a:r>
          </a:p>
          <a:p>
            <a:r>
              <a:rPr lang="en-US" sz="1400" dirty="0"/>
              <a:t> </a:t>
            </a:r>
          </a:p>
          <a:p>
            <a:r>
              <a:rPr lang="en-US" sz="1400" dirty="0"/>
              <a:t>Come and join us!  Any questions, call Suzanne (223-7187)</a:t>
            </a:r>
          </a:p>
        </p:txBody>
      </p:sp>
    </p:spTree>
    <p:extLst>
      <p:ext uri="{BB962C8B-B14F-4D97-AF65-F5344CB8AC3E}">
        <p14:creationId xmlns:p14="http://schemas.microsoft.com/office/powerpoint/2010/main" val="1445607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341243"/>
            <a:ext cx="4572000" cy="1200329"/>
          </a:xfrm>
          <a:prstGeom prst="rect">
            <a:avLst/>
          </a:prstGeom>
          <a:noFill/>
        </p:spPr>
        <p:txBody>
          <a:bodyPr wrap="square" rtlCol="0">
            <a:spAutoFit/>
          </a:bodyPr>
          <a:lstStyle/>
          <a:p>
            <a:pPr algn="ctr"/>
            <a:r>
              <a:rPr lang="en-US" sz="2400" b="1" dirty="0" smtClean="0">
                <a:latin typeface="Adobe Garamond Pro Bold" panose="02020702060506020403" pitchFamily="18" charset="0"/>
              </a:rPr>
              <a:t>SHOP AT FAMILY FARE AND HELP RAISE MONEY FOR QUILTS!!</a:t>
            </a:r>
            <a:endParaRPr lang="en-US" sz="2400" b="1" dirty="0">
              <a:latin typeface="Adobe Garamond Pro Bold" panose="020207020605060204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27991"/>
            <a:ext cx="1295400" cy="1213975"/>
          </a:xfrm>
          <a:prstGeom prst="rect">
            <a:avLst/>
          </a:prstGeom>
        </p:spPr>
      </p:pic>
      <p:sp>
        <p:nvSpPr>
          <p:cNvPr id="5" name="TextBox 4"/>
          <p:cNvSpPr txBox="1"/>
          <p:nvPr/>
        </p:nvSpPr>
        <p:spPr>
          <a:xfrm>
            <a:off x="463826" y="1613629"/>
            <a:ext cx="6096000" cy="3416320"/>
          </a:xfrm>
          <a:prstGeom prst="rect">
            <a:avLst/>
          </a:prstGeom>
          <a:noFill/>
        </p:spPr>
        <p:txBody>
          <a:bodyPr wrap="square" rtlCol="0">
            <a:spAutoFit/>
          </a:bodyPr>
          <a:lstStyle/>
          <a:p>
            <a:r>
              <a:rPr lang="en-US" dirty="0" smtClean="0"/>
              <a:t>Shop at Family Fare, 905 E. 8</a:t>
            </a:r>
            <a:r>
              <a:rPr lang="en-US" baseline="30000" dirty="0" smtClean="0"/>
              <a:t>th</a:t>
            </a:r>
            <a:r>
              <a:rPr lang="en-US" dirty="0" smtClean="0"/>
              <a:t> Street here in Traverse City and help raise money for quilts!</a:t>
            </a:r>
          </a:p>
          <a:p>
            <a:endParaRPr lang="en-US" dirty="0"/>
          </a:p>
          <a:p>
            <a:pPr algn="ctr"/>
            <a:r>
              <a:rPr lang="en-US" i="1" dirty="0" smtClean="0"/>
              <a:t>To warm others with more than a prayers,</a:t>
            </a:r>
          </a:p>
          <a:p>
            <a:pPr algn="ctr"/>
            <a:r>
              <a:rPr lang="en-US" i="1" dirty="0" smtClean="0"/>
              <a:t>Save register receipts when you shop Family Fare!</a:t>
            </a:r>
          </a:p>
          <a:p>
            <a:pPr algn="ctr"/>
            <a:r>
              <a:rPr lang="en-US" i="1" dirty="0" smtClean="0"/>
              <a:t>Lutheran World Relief quilters need help from you.</a:t>
            </a:r>
          </a:p>
          <a:p>
            <a:pPr algn="ctr"/>
            <a:r>
              <a:rPr lang="en-US" i="1" dirty="0" smtClean="0"/>
              <a:t>Bring Family Fare receipts to us that you could do.</a:t>
            </a:r>
          </a:p>
          <a:p>
            <a:pPr algn="ctr"/>
            <a:r>
              <a:rPr lang="en-US" i="1" dirty="0" smtClean="0"/>
              <a:t>This helps raise money for the supplies it will take</a:t>
            </a:r>
          </a:p>
          <a:p>
            <a:pPr algn="ctr"/>
            <a:r>
              <a:rPr lang="en-US" i="1" dirty="0" smtClean="0"/>
              <a:t>For fabric, thread, and shipping necessary for the quilts we make!</a:t>
            </a:r>
            <a:endParaRPr lang="en-US" i="1" dirty="0"/>
          </a:p>
          <a:p>
            <a:pPr algn="ctr"/>
            <a:endParaRPr lang="en-US" i="1" dirty="0" smtClean="0"/>
          </a:p>
          <a:p>
            <a:pPr algn="ctr"/>
            <a:r>
              <a:rPr lang="en-US" dirty="0" smtClean="0"/>
              <a:t>Questions?  Please call Sandra Osgood at 231-938-5930</a:t>
            </a:r>
            <a:endParaRPr lang="en-US" dirty="0"/>
          </a:p>
        </p:txBody>
      </p:sp>
      <p:cxnSp>
        <p:nvCxnSpPr>
          <p:cNvPr id="7" name="Straight Connector 6"/>
          <p:cNvCxnSpPr/>
          <p:nvPr/>
        </p:nvCxnSpPr>
        <p:spPr>
          <a:xfrm>
            <a:off x="228600" y="5181600"/>
            <a:ext cx="6400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2057400" y="5333252"/>
            <a:ext cx="3047999" cy="1023346"/>
          </a:xfrm>
          <a:prstGeom prst="rect">
            <a:avLst/>
          </a:prstGeom>
        </p:spPr>
      </p:pic>
      <p:sp>
        <p:nvSpPr>
          <p:cNvPr id="8" name="Text Box 2"/>
          <p:cNvSpPr txBox="1">
            <a:spLocks noChangeArrowheads="1"/>
          </p:cNvSpPr>
          <p:nvPr/>
        </p:nvSpPr>
        <p:spPr bwMode="auto">
          <a:xfrm>
            <a:off x="381000" y="6326781"/>
            <a:ext cx="6248400" cy="243198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indent="91440" algn="ctr" fontAlgn="base">
              <a:spcBef>
                <a:spcPts val="0"/>
              </a:spcBef>
              <a:spcAft>
                <a:spcPts val="0"/>
              </a:spcAft>
            </a:pPr>
            <a:r>
              <a:rPr lang="en-US" sz="1300" b="1" kern="1200" dirty="0">
                <a:solidFill>
                  <a:srgbClr val="000000"/>
                </a:solidFill>
                <a:effectLst/>
                <a:ea typeface="Times New Roman" panose="02020603050405020304" pitchFamily="18" charset="0"/>
                <a:cs typeface="Tahoma" panose="020B0604030504040204" pitchFamily="34" charset="0"/>
              </a:rPr>
              <a:t>Book/Supper Discussion Group </a:t>
            </a:r>
            <a:endParaRPr lang="en-US" sz="1300" dirty="0">
              <a:effectLst/>
              <a:ea typeface="Times New Roman" panose="02020603050405020304" pitchFamily="18" charset="0"/>
            </a:endParaRPr>
          </a:p>
          <a:p>
            <a:pPr marL="0" marR="0" indent="91440" algn="ctr" fontAlgn="base">
              <a:spcBef>
                <a:spcPts val="0"/>
              </a:spcBef>
              <a:spcAft>
                <a:spcPts val="0"/>
              </a:spcAft>
            </a:pPr>
            <a:r>
              <a:rPr lang="en-US" sz="1300" kern="1200" dirty="0">
                <a:solidFill>
                  <a:srgbClr val="000000"/>
                </a:solidFill>
                <a:effectLst/>
                <a:ea typeface="Times New Roman" panose="02020603050405020304" pitchFamily="18" charset="0"/>
                <a:cs typeface="Tahoma" panose="020B0604030504040204" pitchFamily="34" charset="0"/>
              </a:rPr>
              <a:t>We meet from 5 to 7 pm on the 4th Tuesday of the month   Join </a:t>
            </a:r>
            <a:r>
              <a:rPr lang="en-US" sz="1300" kern="1200" dirty="0" smtClean="0">
                <a:solidFill>
                  <a:srgbClr val="000000"/>
                </a:solidFill>
                <a:effectLst/>
                <a:ea typeface="Times New Roman" panose="02020603050405020304" pitchFamily="18" charset="0"/>
                <a:cs typeface="Tahoma" panose="020B0604030504040204" pitchFamily="34" charset="0"/>
              </a:rPr>
              <a:t>us, and if </a:t>
            </a:r>
            <a:r>
              <a:rPr lang="en-US" sz="1300" kern="1200" dirty="0">
                <a:solidFill>
                  <a:srgbClr val="000000"/>
                </a:solidFill>
                <a:effectLst/>
                <a:ea typeface="Times New Roman" panose="02020603050405020304" pitchFamily="18" charset="0"/>
                <a:cs typeface="Tahoma" panose="020B0604030504040204" pitchFamily="34" charset="0"/>
              </a:rPr>
              <a:t>you have any questions, please contact Ellie Long at </a:t>
            </a:r>
            <a:endParaRPr lang="en-US" sz="1300" kern="1200" dirty="0" smtClean="0">
              <a:solidFill>
                <a:srgbClr val="000000"/>
              </a:solidFill>
              <a:effectLst/>
              <a:ea typeface="Times New Roman" panose="02020603050405020304" pitchFamily="18" charset="0"/>
              <a:cs typeface="Tahoma" panose="020B0604030504040204" pitchFamily="34" charset="0"/>
            </a:endParaRPr>
          </a:p>
          <a:p>
            <a:pPr marL="0" marR="0" indent="91440" algn="ctr" fontAlgn="base">
              <a:spcBef>
                <a:spcPts val="0"/>
              </a:spcBef>
              <a:spcAft>
                <a:spcPts val="0"/>
              </a:spcAft>
            </a:pPr>
            <a:r>
              <a:rPr lang="en-US" sz="1300" kern="1200" dirty="0" smtClean="0">
                <a:solidFill>
                  <a:srgbClr val="000000"/>
                </a:solidFill>
                <a:effectLst/>
                <a:ea typeface="Times New Roman" panose="02020603050405020304" pitchFamily="18" charset="0"/>
                <a:cs typeface="Tahoma" panose="020B0604030504040204" pitchFamily="34" charset="0"/>
              </a:rPr>
              <a:t>935-4595. </a:t>
            </a:r>
            <a:r>
              <a:rPr lang="en-US" sz="1300" kern="1200" dirty="0">
                <a:solidFill>
                  <a:srgbClr val="000000"/>
                </a:solidFill>
                <a:effectLst/>
                <a:ea typeface="Times New Roman" panose="02020603050405020304" pitchFamily="18" charset="0"/>
                <a:cs typeface="Tahoma" panose="020B0604030504040204" pitchFamily="34" charset="0"/>
              </a:rPr>
              <a:t> </a:t>
            </a:r>
            <a:endParaRPr lang="en-US" sz="1300" dirty="0">
              <a:effectLst/>
              <a:ea typeface="Times New Roman" panose="02020603050405020304" pitchFamily="18" charset="0"/>
            </a:endParaRPr>
          </a:p>
          <a:p>
            <a:pPr marL="365760" marR="0" indent="-365760" fontAlgn="base">
              <a:spcBef>
                <a:spcPts val="0"/>
              </a:spcBef>
              <a:spcAft>
                <a:spcPts val="0"/>
              </a:spcAft>
            </a:pPr>
            <a:r>
              <a:rPr lang="en-US" sz="1300" kern="1200" dirty="0">
                <a:solidFill>
                  <a:srgbClr val="000000"/>
                </a:solidFill>
                <a:effectLst/>
                <a:ea typeface="Times New Roman" panose="02020603050405020304" pitchFamily="18" charset="0"/>
                <a:cs typeface="Tahoma" panose="020B0604030504040204" pitchFamily="34" charset="0"/>
              </a:rPr>
              <a:t> </a:t>
            </a:r>
            <a:r>
              <a:rPr lang="en-US" sz="1300" dirty="0" smtClean="0">
                <a:solidFill>
                  <a:srgbClr val="000000"/>
                </a:solidFill>
                <a:ea typeface="Times New Roman" panose="02020603050405020304" pitchFamily="18" charset="0"/>
                <a:cs typeface="Tahoma" panose="020B0604030504040204" pitchFamily="34" charset="0"/>
              </a:rPr>
              <a:t>Aug. 22	</a:t>
            </a:r>
            <a:r>
              <a:rPr lang="en-US" sz="1300" b="1" i="1" dirty="0" err="1" smtClean="0">
                <a:solidFill>
                  <a:srgbClr val="000000"/>
                </a:solidFill>
                <a:ea typeface="Times New Roman" panose="02020603050405020304" pitchFamily="18" charset="0"/>
                <a:cs typeface="Tahoma" panose="020B0604030504040204" pitchFamily="34" charset="0"/>
              </a:rPr>
              <a:t>LaRose</a:t>
            </a:r>
            <a:r>
              <a:rPr lang="en-US" sz="1300" dirty="0" smtClean="0">
                <a:solidFill>
                  <a:srgbClr val="000000"/>
                </a:solidFill>
                <a:ea typeface="Times New Roman" panose="02020603050405020304" pitchFamily="18" charset="0"/>
                <a:cs typeface="Tahoma" panose="020B0604030504040204" pitchFamily="34" charset="0"/>
              </a:rPr>
              <a:t> by Louise </a:t>
            </a:r>
            <a:r>
              <a:rPr lang="en-US" sz="1300" dirty="0" err="1" smtClean="0">
                <a:solidFill>
                  <a:srgbClr val="000000"/>
                </a:solidFill>
                <a:ea typeface="Times New Roman" panose="02020603050405020304" pitchFamily="18" charset="0"/>
                <a:cs typeface="Tahoma" panose="020B0604030504040204" pitchFamily="34" charset="0"/>
              </a:rPr>
              <a:t>Erdrich</a:t>
            </a:r>
            <a:r>
              <a:rPr lang="en-US" sz="1300" dirty="0" smtClean="0">
                <a:solidFill>
                  <a:srgbClr val="000000"/>
                </a:solidFill>
                <a:ea typeface="Times New Roman" panose="02020603050405020304" pitchFamily="18" charset="0"/>
                <a:cs typeface="Tahoma" panose="020B0604030504040204" pitchFamily="34" charset="0"/>
              </a:rPr>
              <a:t> (novel)</a:t>
            </a:r>
          </a:p>
          <a:p>
            <a:pPr marL="365760" indent="-365760" fontAlgn="base"/>
            <a:r>
              <a:rPr lang="en-US" sz="1300" dirty="0" smtClean="0">
                <a:solidFill>
                  <a:srgbClr val="000000"/>
                </a:solidFill>
                <a:ea typeface="Times New Roman" panose="02020603050405020304" pitchFamily="18" charset="0"/>
                <a:cs typeface="Tahoma" panose="020B0604030504040204" pitchFamily="34" charset="0"/>
              </a:rPr>
              <a:t>Sept. 26	</a:t>
            </a:r>
            <a:r>
              <a:rPr lang="en-US" sz="1300" b="1" i="1" dirty="0" smtClean="0">
                <a:solidFill>
                  <a:srgbClr val="000000"/>
                </a:solidFill>
                <a:ea typeface="Times New Roman" panose="02020603050405020304" pitchFamily="18" charset="0"/>
                <a:cs typeface="Tahoma" panose="020B0604030504040204" pitchFamily="34" charset="0"/>
              </a:rPr>
              <a:t>The Nightingale </a:t>
            </a:r>
            <a:r>
              <a:rPr lang="en-US" sz="1300" dirty="0" smtClean="0">
                <a:solidFill>
                  <a:srgbClr val="000000"/>
                </a:solidFill>
                <a:ea typeface="Times New Roman" panose="02020603050405020304" pitchFamily="18" charset="0"/>
                <a:cs typeface="Tahoma" panose="020B0604030504040204" pitchFamily="34" charset="0"/>
              </a:rPr>
              <a:t>by Kristin Hannah (novel)</a:t>
            </a:r>
          </a:p>
          <a:p>
            <a:pPr fontAlgn="base"/>
            <a:r>
              <a:rPr lang="en-US" sz="1400" dirty="0"/>
              <a:t>Oct.  24	The Reformation 500</a:t>
            </a:r>
            <a:r>
              <a:rPr lang="en-US" sz="1400" baseline="30000" dirty="0"/>
              <a:t>th</a:t>
            </a:r>
            <a:r>
              <a:rPr lang="en-US" sz="1400" dirty="0"/>
              <a:t> celebration—variety of sources</a:t>
            </a:r>
          </a:p>
          <a:p>
            <a:pPr fontAlgn="base"/>
            <a:r>
              <a:rPr lang="en-US" sz="1400" dirty="0"/>
              <a:t>Nov. 28	</a:t>
            </a:r>
            <a:r>
              <a:rPr lang="en-US" sz="1400" b="1" i="1" dirty="0"/>
              <a:t>Small Great Things</a:t>
            </a:r>
            <a:r>
              <a:rPr lang="en-US" sz="1400" dirty="0"/>
              <a:t> by Jodi </a:t>
            </a:r>
            <a:r>
              <a:rPr lang="en-US" sz="1400" dirty="0" err="1"/>
              <a:t>Picoult</a:t>
            </a:r>
            <a:r>
              <a:rPr lang="en-US" sz="1400" dirty="0"/>
              <a:t> (novel)</a:t>
            </a:r>
          </a:p>
          <a:p>
            <a:pPr fontAlgn="base"/>
            <a:r>
              <a:rPr lang="en-US" sz="1400" dirty="0"/>
              <a:t>Dec. 5	</a:t>
            </a:r>
            <a:r>
              <a:rPr lang="en-US" sz="1400" dirty="0" smtClean="0"/>
              <a:t>Christmas </a:t>
            </a:r>
            <a:r>
              <a:rPr lang="en-US" sz="1400" dirty="0"/>
              <a:t>Potluck</a:t>
            </a:r>
          </a:p>
          <a:p>
            <a:pPr fontAlgn="base"/>
            <a:r>
              <a:rPr lang="en-US" sz="1400" dirty="0"/>
              <a:t>Jan. 23	</a:t>
            </a:r>
            <a:r>
              <a:rPr lang="en-US" sz="1400" b="1" i="1" dirty="0" smtClean="0"/>
              <a:t>Last </a:t>
            </a:r>
            <a:r>
              <a:rPr lang="en-US" sz="1400" b="1" i="1" dirty="0"/>
              <a:t>Bus to Wisdom</a:t>
            </a:r>
            <a:r>
              <a:rPr lang="en-US" sz="1400" dirty="0"/>
              <a:t> by Ivan </a:t>
            </a:r>
            <a:r>
              <a:rPr lang="en-US" sz="1400" dirty="0" err="1"/>
              <a:t>Doig</a:t>
            </a:r>
            <a:r>
              <a:rPr lang="en-US" sz="1400" dirty="0"/>
              <a:t> (novel)</a:t>
            </a:r>
          </a:p>
          <a:p>
            <a:pPr marL="365760" indent="-365760" fontAlgn="base"/>
            <a:endParaRPr lang="en-US" sz="1300" dirty="0">
              <a:solidFill>
                <a:srgbClr val="000000"/>
              </a:solidFill>
              <a:ea typeface="Times New Roman" panose="02020603050405020304" pitchFamily="18" charset="0"/>
              <a:cs typeface="Tahoma" panose="020B0604030504040204" pitchFamily="34" charset="0"/>
            </a:endParaRPr>
          </a:p>
          <a:p>
            <a:pPr marL="365760" indent="-365760" fontAlgn="base"/>
            <a:endParaRPr lang="en-US" sz="1400" dirty="0">
              <a:ea typeface="Times New Roman" panose="02020603050405020304" pitchFamily="18" charset="0"/>
            </a:endParaRPr>
          </a:p>
          <a:p>
            <a:pPr marL="365760" marR="0" indent="-365760" fontAlgn="base">
              <a:spcBef>
                <a:spcPts val="0"/>
              </a:spcBef>
              <a:spcAft>
                <a:spcPts val="0"/>
              </a:spcAft>
            </a:pPr>
            <a:r>
              <a:rPr lang="en-US" sz="1400" kern="1200" dirty="0">
                <a:solidFill>
                  <a:srgbClr val="000000"/>
                </a:solidFill>
                <a:effectLst/>
                <a:ea typeface="Times New Roman" panose="02020603050405020304" pitchFamily="18" charset="0"/>
                <a:cs typeface="Tahoma" panose="020B0604030504040204" pitchFamily="34" charset="0"/>
              </a:rPr>
              <a:t> </a:t>
            </a:r>
            <a:endParaRPr lang="en-US" sz="1400" dirty="0">
              <a:effectLst/>
              <a:ea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0648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6400800" cy="8763000"/>
          </a:xfrm>
          <a:prstGeom prst="rect">
            <a:avLst/>
          </a:prstGeom>
          <a:noFill/>
        </p:spPr>
        <p:txBody>
          <a:bodyPr wrap="square" rtlCol="0">
            <a:spAutoFit/>
          </a:bodyPr>
          <a:lstStyle/>
          <a:p>
            <a:endParaRPr lang="en-US" dirty="0"/>
          </a:p>
        </p:txBody>
      </p:sp>
      <p:sp>
        <p:nvSpPr>
          <p:cNvPr id="7" name="Text Box 3" hidden="1"/>
          <p:cNvSpPr txBox="1">
            <a:spLocks noSelect="1" noChangeArrowheads="1"/>
          </p:cNvSpPr>
          <p:nvPr/>
        </p:nvSpPr>
        <p:spPr bwMode="auto">
          <a:xfrm>
            <a:off x="0" y="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 name="Rectangle 6"/>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0" y="4572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930" y="0"/>
            <a:ext cx="6084140" cy="8839200"/>
          </a:xfrm>
          <a:prstGeom prst="rect">
            <a:avLst/>
          </a:prstGeom>
        </p:spPr>
      </p:pic>
    </p:spTree>
    <p:extLst>
      <p:ext uri="{BB962C8B-B14F-4D97-AF65-F5344CB8AC3E}">
        <p14:creationId xmlns:p14="http://schemas.microsoft.com/office/powerpoint/2010/main" val="3774316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4" y="228600"/>
            <a:ext cx="6738991" cy="8610600"/>
          </a:xfrm>
          <a:prstGeom prst="rect">
            <a:avLst/>
          </a:prstGeom>
        </p:spPr>
      </p:pic>
    </p:spTree>
    <p:extLst>
      <p:ext uri="{BB962C8B-B14F-4D97-AF65-F5344CB8AC3E}">
        <p14:creationId xmlns:p14="http://schemas.microsoft.com/office/powerpoint/2010/main" val="3669758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31167</TotalTime>
  <Words>1546</Words>
  <Application>Microsoft Office PowerPoint</Application>
  <PresentationFormat>Letter Paper (8.5x11 in)</PresentationFormat>
  <Paragraphs>278</Paragraphs>
  <Slides>18</Slides>
  <Notes>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34" baseType="lpstr">
      <vt:lpstr>Adobe Garamond Pro Bold</vt:lpstr>
      <vt:lpstr>Arial</vt:lpstr>
      <vt:lpstr>Arial Black</vt:lpstr>
      <vt:lpstr>Beach</vt:lpstr>
      <vt:lpstr>Calibri</vt:lpstr>
      <vt:lpstr>Comic Sans MS</vt:lpstr>
      <vt:lpstr>DellaRobbia BT</vt:lpstr>
      <vt:lpstr>Franklin Gothic Medium</vt:lpstr>
      <vt:lpstr>Gadugi</vt:lpstr>
      <vt:lpstr>Garamond</vt:lpstr>
      <vt:lpstr>Georgia</vt:lpstr>
      <vt:lpstr>Papyrus</vt:lpstr>
      <vt:lpstr>Tahoma</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dc:creator>
  <cp:lastModifiedBy>Microsoft account</cp:lastModifiedBy>
  <cp:revision>1306</cp:revision>
  <cp:lastPrinted>2017-08-04T12:30:44Z</cp:lastPrinted>
  <dcterms:created xsi:type="dcterms:W3CDTF">2013-02-19T14:59:18Z</dcterms:created>
  <dcterms:modified xsi:type="dcterms:W3CDTF">2017-10-09T16:24:55Z</dcterms:modified>
</cp:coreProperties>
</file>